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0"/>
  </p:notesMasterIdLst>
  <p:sldIdLst>
    <p:sldId id="325" r:id="rId2"/>
    <p:sldId id="257" r:id="rId3"/>
    <p:sldId id="258" r:id="rId4"/>
    <p:sldId id="261" r:id="rId5"/>
    <p:sldId id="262" r:id="rId6"/>
    <p:sldId id="272" r:id="rId7"/>
    <p:sldId id="275" r:id="rId8"/>
    <p:sldId id="276" r:id="rId9"/>
    <p:sldId id="277" r:id="rId10"/>
    <p:sldId id="278" r:id="rId11"/>
    <p:sldId id="279" r:id="rId12"/>
    <p:sldId id="280" r:id="rId13"/>
    <p:sldId id="311" r:id="rId14"/>
    <p:sldId id="326" r:id="rId15"/>
    <p:sldId id="327" r:id="rId16"/>
    <p:sldId id="324" r:id="rId17"/>
    <p:sldId id="323" r:id="rId18"/>
    <p:sldId id="314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06" r:id="rId29"/>
  </p:sldIdLst>
  <p:sldSz cx="9144000" cy="6858000" type="screen4x3"/>
  <p:notesSz cx="6858000" cy="9144000"/>
  <p:custShowLst>
    <p:custShow name="Произвольный показ" id="0">
      <p:sldLst>
        <p:sld r:id="rId5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6600"/>
    <a:srgbClr val="CC0099"/>
    <a:srgbClr val="000099"/>
    <a:srgbClr val="FFFF00"/>
    <a:srgbClr val="000000"/>
    <a:srgbClr val="00FF00"/>
    <a:srgbClr val="FF0066"/>
    <a:srgbClr val="FFCC00"/>
    <a:srgbClr val="FE3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1" autoAdjust="0"/>
  </p:normalViewPr>
  <p:slideViewPr>
    <p:cSldViewPr>
      <p:cViewPr varScale="1">
        <p:scale>
          <a:sx n="48" d="100"/>
          <a:sy n="48" d="100"/>
        </p:scale>
        <p:origin x="135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F64D-A16C-4958-BE3D-017514E8D32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3E016-6069-4A62-A829-9FB45EB36B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1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016-6069-4A62-A829-9FB45EB36B4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9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F8A8E-9829-48E7-AB0D-230BD1B3400B}" type="slidenum">
              <a:rPr lang="ru-RU"/>
              <a:pPr/>
              <a:t>20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2A392-6142-4976-BAA1-4D77BB40706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4E32-FC97-4FAA-823C-A97A3C05D3D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B5A9-B73D-48D5-95E4-39F35FC76B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38CF-33D2-4210-A631-10E69EB5C495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28B51-8283-4D2C-9FE9-2688FCB79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3451-8C8C-4D70-A008-69A79941D6EA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D2DA5-8028-4E65-BC9D-736F34558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F79EB3D-27EE-432C-9B75-FDF6CA8795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725A-F32B-4F8F-98E5-F7C618D5CF62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96A1F-CDA6-443D-8515-2FAAE53C1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EE82-1731-4AE0-B6A0-238DCC77761E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FBAB02-8730-4EBC-ACCE-E5F8721E8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832E-597B-41D8-A312-D781BE1962A3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62541-C177-4921-9F2C-1E9369F1D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486F-16D6-492C-8DE1-F0F9BBB2AC24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7C-E643-4A11-9A82-23AA95774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BE10-FF42-4D89-92B7-017A0439FBAA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DFA5-8847-4E22-85BD-CF83580C0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75B8-8D57-43C1-8358-5BD114C87ABF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D8E6-9736-4629-A106-20E5C3DE1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D72-2798-40A8-9D00-9305C2C3B383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E16A-AB6A-4E6A-9BBE-8D4341E37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05D8-6B8E-4E4E-9A90-2251EDBFBB47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B41B8-3D0C-4097-8EB9-3C18174D8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8A7BE3-6EE7-4EAA-9926-9090F3F5743E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F30CEA-2883-4E4F-B236-79B65AAB8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18" Type="http://schemas.openxmlformats.org/officeDocument/2006/relationships/slide" Target="slide6.xml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3.jpeg"/><Relationship Id="rId7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gif"/><Relationship Id="rId4" Type="http://schemas.openxmlformats.org/officeDocument/2006/relationships/image" Target="../media/image15.gif"/><Relationship Id="rId9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3.xml"/><Relationship Id="rId3" Type="http://schemas.openxmlformats.org/officeDocument/2006/relationships/image" Target="../media/image3.jpeg"/><Relationship Id="rId7" Type="http://schemas.openxmlformats.org/officeDocument/2006/relationships/slide" Target="slide8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6200" y="0"/>
            <a:ext cx="8991600" cy="6629400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Математика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пәні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Нугманова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Н.Т.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133600" y="2590800"/>
            <a:ext cx="50292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11111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"Шоқ жұлдыздар"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803189" y="3619500"/>
            <a:ext cx="3600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и</a:t>
            </a:r>
            <a:r>
              <a:rPr lang="kk-KZ" b="1" dirty="0"/>
              <a:t>нтеллектуалдық сайысы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6" grpId="0" animBg="1"/>
      <p:bldP spid="51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6072" y="2348880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«Кругом» бұйрығы берілген кезде солдат неше градусқа бұрылады?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798042"/>
          </a:xfrm>
        </p:spPr>
        <p:txBody>
          <a:bodyPr>
            <a:normAutofit lnSpcReduction="10000"/>
          </a:bodyPr>
          <a:lstStyle/>
          <a:p>
            <a:r>
              <a:rPr lang="kk-KZ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(180</a:t>
            </a:r>
            <a:r>
              <a:rPr lang="kk-KZ" sz="48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23170" y="1991419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Адамдарды алдайтын қаржылық көпжақ?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(Пирамида)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06569" y="1916832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Қандай геометриялық фигураны ер адамдар басына киеді?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504656" cy="1270992"/>
          </a:xfrm>
        </p:spPr>
        <p:txBody>
          <a:bodyPr/>
          <a:lstStyle/>
          <a:p>
            <a:r>
              <a:rPr lang="kk-KZ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(Цилиндр)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72816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процестерді  жүзеге асыратын негізгі құрал ?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sz="5400" b="1" i="1" dirty="0">
                <a:solidFill>
                  <a:srgbClr val="002060"/>
                </a:solidFill>
                <a:latin typeface="KZ Times New Roman" pitchFamily="18" charset="0"/>
              </a:rPr>
              <a:t>компьютер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31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Rot="1" noChangeArrowheads="1"/>
          </p:cNvSpPr>
          <p:nvPr/>
        </p:nvSpPr>
        <p:spPr bwMode="auto">
          <a:xfrm>
            <a:off x="1295400" y="1524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kk-KZ" sz="36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ІІтур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990600" y="1143000"/>
            <a:ext cx="6934200" cy="1066800"/>
          </a:xfrm>
          <a:prstGeom prst="octagon">
            <a:avLst>
              <a:gd name="adj" fmla="val 29287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i="1" dirty="0"/>
          </a:p>
          <a:p>
            <a:pPr algn="ctr"/>
            <a:r>
              <a:rPr lang="kk-KZ" sz="4400" b="1" i="1" dirty="0">
                <a:solidFill>
                  <a:srgbClr val="333333"/>
                </a:solidFill>
              </a:rPr>
              <a:t>Есептер эстафетасы </a:t>
            </a:r>
            <a:endParaRPr lang="ru-RU" sz="4400" b="1" i="1" dirty="0">
              <a:solidFill>
                <a:srgbClr val="333333"/>
              </a:solidFill>
            </a:endParaRPr>
          </a:p>
          <a:p>
            <a:pPr algn="ctr"/>
            <a:endParaRPr lang="ru-RU" sz="4400" dirty="0">
              <a:solidFill>
                <a:srgbClr val="CC33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355725" y="430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812925" y="4075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/>
              <a:t>  </a:t>
            </a:r>
            <a:endParaRPr lang="ru-RU"/>
          </a:p>
        </p:txBody>
      </p:sp>
      <p:sp>
        <p:nvSpPr>
          <p:cNvPr id="19500" name="AutoShape 44"/>
          <p:cNvSpPr>
            <a:spLocks noChangeArrowheads="1"/>
          </p:cNvSpPr>
          <p:nvPr/>
        </p:nvSpPr>
        <p:spPr bwMode="auto">
          <a:xfrm>
            <a:off x="228600" y="2895600"/>
            <a:ext cx="8534400" cy="3429000"/>
          </a:xfrm>
          <a:prstGeom prst="hexagon">
            <a:avLst>
              <a:gd name="adj" fmla="val 6222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 dirty="0"/>
              <a:t>   </a:t>
            </a:r>
            <a:r>
              <a:rPr lang="kk-KZ" sz="2000" b="1" dirty="0">
                <a:solidFill>
                  <a:srgbClr val="FF0000"/>
                </a:solidFill>
              </a:rPr>
              <a:t>Бұл турда көрсетілген мәреге жету үшін, әр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команда 3 сатыдан өту керек. Әрбір сатыда есеп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беріледі, сол есептерді шешу арқылы біз мәреге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жетеміз. Мәреге бірінші жеткен топқа 30 ұпай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беріледі. Есептің жауабын есеп тұсына жазамыз,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есептің жауабы болған жағдайда ғана келесі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</a:rPr>
              <a:t>сатыға өтеді.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nimBg="1"/>
      <p:bldP spid="195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057400" y="0"/>
            <a:ext cx="5105400" cy="1828800"/>
            <a:chOff x="1296" y="0"/>
            <a:chExt cx="3216" cy="1200"/>
          </a:xfrm>
        </p:grpSpPr>
        <p:sp>
          <p:nvSpPr>
            <p:cNvPr id="32796" name="AutoShape 28"/>
            <p:cNvSpPr>
              <a:spLocks noChangeArrowheads="1"/>
            </p:cNvSpPr>
            <p:nvPr/>
          </p:nvSpPr>
          <p:spPr bwMode="auto">
            <a:xfrm>
              <a:off x="1296" y="0"/>
              <a:ext cx="3216" cy="1200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k-KZ" sz="2400" b="1" i="1">
                  <a:solidFill>
                    <a:srgbClr val="111111"/>
                  </a:solidFill>
                </a:rPr>
                <a:t>Мәреге жет</a:t>
              </a:r>
              <a:endParaRPr lang="ru-RU" sz="2400" b="1" i="1">
                <a:solidFill>
                  <a:srgbClr val="111111"/>
                </a:solidFill>
              </a:endParaRPr>
            </a:p>
          </p:txBody>
        </p:sp>
        <p:sp>
          <p:nvSpPr>
            <p:cNvPr id="32797" name="Oval 29"/>
            <p:cNvSpPr>
              <a:spLocks noChangeArrowheads="1"/>
            </p:cNvSpPr>
            <p:nvPr/>
          </p:nvSpPr>
          <p:spPr bwMode="auto">
            <a:xfrm>
              <a:off x="2736" y="192"/>
              <a:ext cx="336" cy="288"/>
            </a:xfrm>
            <a:prstGeom prst="ellipse">
              <a:avLst/>
            </a:prstGeom>
            <a:solidFill>
              <a:srgbClr val="FF33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k-KZ" sz="2400" b="1" dirty="0">
                  <a:solidFill>
                    <a:srgbClr val="111111"/>
                  </a:solidFill>
                </a:rPr>
                <a:t>30</a:t>
              </a:r>
              <a:endParaRPr lang="ru-RU" sz="2400" b="1" dirty="0">
                <a:solidFill>
                  <a:srgbClr val="111111"/>
                </a:solidFill>
              </a:endParaRPr>
            </a:p>
          </p:txBody>
        </p:sp>
      </p:grp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0" y="457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kk-KZ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1066800" y="1524000"/>
            <a:ext cx="2209800" cy="1219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1143000" y="1905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kk-KZ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kk-KZ"/>
          </a:p>
        </p:txBody>
      </p:sp>
      <p:graphicFrame>
        <p:nvGraphicFramePr>
          <p:cNvPr id="32809" name="Object 41"/>
          <p:cNvGraphicFramePr>
            <a:graphicFrameLocks noChangeAspect="1"/>
          </p:cNvGraphicFramePr>
          <p:nvPr/>
        </p:nvGraphicFramePr>
        <p:xfrm>
          <a:off x="1600200" y="1676400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876300" imgH="457200" progId="Equation.3">
                  <p:embed/>
                </p:oleObj>
              </mc:Choice>
              <mc:Fallback>
                <p:oleObj name="Формула" r:id="rId2" imgW="8763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676400"/>
                        <a:ext cx="1143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16" name="AutoShape 48"/>
          <p:cNvSpPr>
            <a:spLocks noChangeArrowheads="1"/>
          </p:cNvSpPr>
          <p:nvPr/>
        </p:nvSpPr>
        <p:spPr bwMode="auto">
          <a:xfrm>
            <a:off x="3505200" y="1600200"/>
            <a:ext cx="2209800" cy="11430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3657600" y="1874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k-KZ"/>
          </a:p>
        </p:txBody>
      </p:sp>
      <p:sp>
        <p:nvSpPr>
          <p:cNvPr id="32821" name="AutoShape 53"/>
          <p:cNvSpPr>
            <a:spLocks noChangeArrowheads="1"/>
          </p:cNvSpPr>
          <p:nvPr/>
        </p:nvSpPr>
        <p:spPr bwMode="auto">
          <a:xfrm>
            <a:off x="5867400" y="1600200"/>
            <a:ext cx="2286000" cy="12192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5946775" y="191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k-KZ"/>
          </a:p>
        </p:txBody>
      </p:sp>
      <p:graphicFrame>
        <p:nvGraphicFramePr>
          <p:cNvPr id="32822" name="Object 54"/>
          <p:cNvGraphicFramePr>
            <a:graphicFrameLocks noChangeAspect="1"/>
          </p:cNvGraphicFramePr>
          <p:nvPr/>
        </p:nvGraphicFramePr>
        <p:xfrm>
          <a:off x="6400800" y="1752600"/>
          <a:ext cx="1419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863225" imgH="457002" progId="Equation.3">
                  <p:embed/>
                </p:oleObj>
              </mc:Choice>
              <mc:Fallback>
                <p:oleObj name="Формула" r:id="rId4" imgW="863225" imgH="45700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752600"/>
                        <a:ext cx="14192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4138613" y="3657600"/>
            <a:ext cx="265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kk-KZ" sz="1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900" b="1"/>
              <a:t> </a:t>
            </a:r>
            <a:endParaRPr lang="ru-RU"/>
          </a:p>
        </p:txBody>
      </p: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3881438" y="362426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kk-KZ" sz="1400" b="1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ru-RU" sz="900" b="1"/>
              <a:t> </a:t>
            </a:r>
            <a:endParaRPr lang="ru-RU"/>
          </a:p>
        </p:txBody>
      </p:sp>
      <p:sp>
        <p:nvSpPr>
          <p:cNvPr id="32837" name="Oval 69"/>
          <p:cNvSpPr>
            <a:spLocks noChangeArrowheads="1"/>
          </p:cNvSpPr>
          <p:nvPr/>
        </p:nvSpPr>
        <p:spPr bwMode="auto">
          <a:xfrm>
            <a:off x="1295400" y="1981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dirty="0">
                <a:solidFill>
                  <a:srgbClr val="800000"/>
                </a:solidFill>
              </a:rPr>
              <a:t>3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2840" name="Oval 72"/>
          <p:cNvSpPr>
            <a:spLocks noChangeArrowheads="1"/>
          </p:cNvSpPr>
          <p:nvPr/>
        </p:nvSpPr>
        <p:spPr bwMode="auto">
          <a:xfrm>
            <a:off x="37338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dirty="0">
                <a:solidFill>
                  <a:srgbClr val="800000"/>
                </a:solidFill>
              </a:rPr>
              <a:t>3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2841" name="Oval 73"/>
          <p:cNvSpPr>
            <a:spLocks noChangeArrowheads="1"/>
          </p:cNvSpPr>
          <p:nvPr/>
        </p:nvSpPr>
        <p:spPr bwMode="auto">
          <a:xfrm>
            <a:off x="6096000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dirty="0">
                <a:solidFill>
                  <a:srgbClr val="800000"/>
                </a:solidFill>
              </a:rPr>
              <a:t>3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284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50" name="AutoShape 82"/>
          <p:cNvSpPr>
            <a:spLocks noChangeArrowheads="1"/>
          </p:cNvSpPr>
          <p:nvPr/>
        </p:nvSpPr>
        <p:spPr bwMode="auto">
          <a:xfrm>
            <a:off x="228600" y="3962400"/>
            <a:ext cx="2590800" cy="685800"/>
          </a:xfrm>
          <a:prstGeom prst="parallelogram">
            <a:avLst>
              <a:gd name="adj" fmla="val 9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graphicFrame>
        <p:nvGraphicFramePr>
          <p:cNvPr id="32851" name="Object 83"/>
          <p:cNvGraphicFramePr>
            <a:graphicFrameLocks noChangeAspect="1"/>
          </p:cNvGraphicFramePr>
          <p:nvPr/>
        </p:nvGraphicFramePr>
        <p:xfrm>
          <a:off x="914400" y="39624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914400" imgH="228600" progId="Equation.3">
                  <p:embed/>
                </p:oleObj>
              </mc:Choice>
              <mc:Fallback>
                <p:oleObj name="Формула" r:id="rId6" imgW="914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53" name="Oval 85"/>
          <p:cNvSpPr>
            <a:spLocks noChangeArrowheads="1"/>
          </p:cNvSpPr>
          <p:nvPr/>
        </p:nvSpPr>
        <p:spPr bwMode="auto">
          <a:xfrm>
            <a:off x="6858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2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55" name="AutoShape 87"/>
          <p:cNvSpPr>
            <a:spLocks noChangeArrowheads="1"/>
          </p:cNvSpPr>
          <p:nvPr/>
        </p:nvSpPr>
        <p:spPr bwMode="auto">
          <a:xfrm>
            <a:off x="3048000" y="4038600"/>
            <a:ext cx="2590800" cy="685800"/>
          </a:xfrm>
          <a:prstGeom prst="parallelogram">
            <a:avLst>
              <a:gd name="adj" fmla="val 9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32856" name="Rectangle 88"/>
          <p:cNvSpPr>
            <a:spLocks noChangeArrowheads="1"/>
          </p:cNvSpPr>
          <p:nvPr/>
        </p:nvSpPr>
        <p:spPr bwMode="auto">
          <a:xfrm>
            <a:off x="76200" y="4953000"/>
            <a:ext cx="2286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32857" name="Oval 89"/>
          <p:cNvSpPr>
            <a:spLocks noChangeArrowheads="1"/>
          </p:cNvSpPr>
          <p:nvPr/>
        </p:nvSpPr>
        <p:spPr bwMode="auto">
          <a:xfrm>
            <a:off x="3505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2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59" name="Rectangle 9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58" name="Object 90"/>
          <p:cNvGraphicFramePr>
            <a:graphicFrameLocks noChangeAspect="1"/>
          </p:cNvGraphicFramePr>
          <p:nvPr/>
        </p:nvGraphicFramePr>
        <p:xfrm>
          <a:off x="3733800" y="4114800"/>
          <a:ext cx="144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990600" imgH="228600" progId="Equation.3">
                  <p:embed/>
                </p:oleObj>
              </mc:Choice>
              <mc:Fallback>
                <p:oleObj name="Формула" r:id="rId8" imgW="990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14800"/>
                        <a:ext cx="1447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60" name="AutoShape 92"/>
          <p:cNvSpPr>
            <a:spLocks noChangeArrowheads="1"/>
          </p:cNvSpPr>
          <p:nvPr/>
        </p:nvSpPr>
        <p:spPr bwMode="auto">
          <a:xfrm>
            <a:off x="6248400" y="3962400"/>
            <a:ext cx="2590800" cy="685800"/>
          </a:xfrm>
          <a:prstGeom prst="parallelogram">
            <a:avLst>
              <a:gd name="adj" fmla="val 9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32861" name="Oval 93"/>
          <p:cNvSpPr>
            <a:spLocks noChangeArrowheads="1"/>
          </p:cNvSpPr>
          <p:nvPr/>
        </p:nvSpPr>
        <p:spPr bwMode="auto">
          <a:xfrm>
            <a:off x="67056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2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63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62" name="Object 94"/>
          <p:cNvGraphicFramePr>
            <a:graphicFrameLocks noChangeAspect="1"/>
          </p:cNvGraphicFramePr>
          <p:nvPr/>
        </p:nvGraphicFramePr>
        <p:xfrm>
          <a:off x="7010400" y="3962400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406048" imgH="444114" progId="Equation.3">
                  <p:embed/>
                </p:oleObj>
              </mc:Choice>
              <mc:Fallback>
                <p:oleObj name="Формула" r:id="rId10" imgW="406048" imgH="444114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962400"/>
                        <a:ext cx="762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66" name="Oval 98"/>
          <p:cNvSpPr>
            <a:spLocks noChangeArrowheads="1"/>
          </p:cNvSpPr>
          <p:nvPr/>
        </p:nvSpPr>
        <p:spPr bwMode="auto">
          <a:xfrm>
            <a:off x="3505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2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67" name="Oval 99"/>
          <p:cNvSpPr>
            <a:spLocks noChangeArrowheads="1"/>
          </p:cNvSpPr>
          <p:nvPr/>
        </p:nvSpPr>
        <p:spPr bwMode="auto">
          <a:xfrm>
            <a:off x="1524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1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69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68" name="Object 100"/>
          <p:cNvGraphicFramePr>
            <a:graphicFrameLocks noChangeAspect="1"/>
          </p:cNvGraphicFramePr>
          <p:nvPr/>
        </p:nvGraphicFramePr>
        <p:xfrm>
          <a:off x="457200" y="49530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2" imgW="1016000" imgH="203200" progId="Equation.3">
                  <p:embed/>
                </p:oleObj>
              </mc:Choice>
              <mc:Fallback>
                <p:oleObj name="Формула" r:id="rId12" imgW="1016000" imgH="203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1752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" name="Rectangle 103"/>
          <p:cNvSpPr>
            <a:spLocks noChangeArrowheads="1"/>
          </p:cNvSpPr>
          <p:nvPr/>
        </p:nvSpPr>
        <p:spPr bwMode="auto">
          <a:xfrm>
            <a:off x="3200400" y="4953000"/>
            <a:ext cx="2286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32874" name="Oval 106"/>
          <p:cNvSpPr>
            <a:spLocks noChangeArrowheads="1"/>
          </p:cNvSpPr>
          <p:nvPr/>
        </p:nvSpPr>
        <p:spPr bwMode="auto">
          <a:xfrm>
            <a:off x="3276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1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76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75" name="Object 107"/>
          <p:cNvGraphicFramePr>
            <a:graphicFrameLocks noChangeAspect="1"/>
          </p:cNvGraphicFramePr>
          <p:nvPr/>
        </p:nvGraphicFramePr>
        <p:xfrm>
          <a:off x="3581400" y="5029200"/>
          <a:ext cx="1905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4" imgW="977760" imgH="203040" progId="Equation.3">
                  <p:embed/>
                </p:oleObj>
              </mc:Choice>
              <mc:Fallback>
                <p:oleObj name="Формула" r:id="rId14" imgW="9777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1905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7" name="Rectangle 109"/>
          <p:cNvSpPr>
            <a:spLocks noChangeArrowheads="1"/>
          </p:cNvSpPr>
          <p:nvPr/>
        </p:nvSpPr>
        <p:spPr bwMode="auto">
          <a:xfrm>
            <a:off x="6629400" y="4953000"/>
            <a:ext cx="2286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32878" name="Oval 110"/>
          <p:cNvSpPr>
            <a:spLocks noChangeArrowheads="1"/>
          </p:cNvSpPr>
          <p:nvPr/>
        </p:nvSpPr>
        <p:spPr bwMode="auto">
          <a:xfrm>
            <a:off x="6705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b="1">
                <a:solidFill>
                  <a:srgbClr val="800000"/>
                </a:solidFill>
              </a:rPr>
              <a:t>1</a:t>
            </a:r>
            <a:endParaRPr lang="ru-RU" b="1">
              <a:solidFill>
                <a:srgbClr val="800000"/>
              </a:solidFill>
            </a:endParaRPr>
          </a:p>
        </p:txBody>
      </p:sp>
      <p:sp>
        <p:nvSpPr>
          <p:cNvPr id="32880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879" name="Object 111"/>
          <p:cNvGraphicFramePr>
            <a:graphicFrameLocks noChangeAspect="1"/>
          </p:cNvGraphicFramePr>
          <p:nvPr/>
        </p:nvGraphicFramePr>
        <p:xfrm>
          <a:off x="6934200" y="4953000"/>
          <a:ext cx="1828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6" imgW="1002865" imgH="203112" progId="Equation.3">
                  <p:embed/>
                </p:oleObj>
              </mc:Choice>
              <mc:Fallback>
                <p:oleObj name="Формула" r:id="rId16" imgW="1002865" imgH="203112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1828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82" name="AutoShape 114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543800" y="6096000"/>
            <a:ext cx="914400" cy="533400"/>
          </a:xfrm>
          <a:prstGeom prst="lef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2883" name="Object 115"/>
          <p:cNvGraphicFramePr>
            <a:graphicFrameLocks noChangeAspect="1"/>
          </p:cNvGraphicFramePr>
          <p:nvPr/>
        </p:nvGraphicFramePr>
        <p:xfrm>
          <a:off x="4038600" y="17526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9" imgW="876300" imgH="457200" progId="Equation.3">
                  <p:embed/>
                </p:oleObj>
              </mc:Choice>
              <mc:Fallback>
                <p:oleObj name="Формула" r:id="rId19" imgW="87630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7526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2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2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28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2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2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2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2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2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2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2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2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0" descr="1240861721_wall_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975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0" descr="1240861721_wall_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72"/>
            <a:ext cx="9324975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204865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III </a:t>
            </a:r>
            <a:r>
              <a:rPr lang="ru-RU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kk-KZ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АНАГРАММА</a:t>
            </a:r>
            <a:r>
              <a:rPr lang="ru-RU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240801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558608" cy="494952"/>
          </a:xfrm>
        </p:spPr>
        <p:txBody>
          <a:bodyPr>
            <a:normAutofit fontScale="90000"/>
          </a:bodyPr>
          <a:lstStyle/>
          <a:p>
            <a:r>
              <a:rPr lang="kk-KZ" sz="40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АНАГРАММА</a:t>
            </a:r>
            <a:br>
              <a:rPr lang="ru-RU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kk-KZ" sz="3600" dirty="0">
                <a:solidFill>
                  <a:srgbClr val="FFFF00"/>
                </a:solidFill>
                <a:latin typeface="Times New Roman" pitchFamily="18" charset="0"/>
              </a:rPr>
              <a:t>Берілген  әріптерден сөз құрау </a:t>
            </a:r>
            <a:br>
              <a:rPr lang="ru-RU" b="1" dirty="0">
                <a:solidFill>
                  <a:srgbClr val="FF00FF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>
            <a:normAutofit lnSpcReduction="10000"/>
          </a:bodyPr>
          <a:lstStyle/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МАСИКОА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ЛРЦОНАИА блөшке</a:t>
            </a:r>
          </a:p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АРЕОТЕМ</a:t>
            </a:r>
          </a:p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НСУИС</a:t>
            </a:r>
          </a:p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РИПЕРТМЕ</a:t>
            </a:r>
          </a:p>
          <a:p>
            <a:r>
              <a:rPr lang="kk-KZ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ЭФЕНТИКОЦИ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31505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4"/>
            <a:ext cx="7772400" cy="600769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Теорема Аксиома </a:t>
            </a:r>
            <a:r>
              <a:rPr lang="ru-RU" dirty="0" err="1">
                <a:solidFill>
                  <a:srgbClr val="FF0000"/>
                </a:solidFill>
              </a:rPr>
              <a:t>Рационал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бөлшек</a:t>
            </a:r>
            <a:r>
              <a:rPr lang="ru-RU" dirty="0">
                <a:solidFill>
                  <a:srgbClr val="FF0000"/>
                </a:solidFill>
              </a:rPr>
              <a:t> Синус Периметр </a:t>
            </a:r>
            <a:r>
              <a:rPr lang="ru-RU" dirty="0" err="1">
                <a:solidFill>
                  <a:srgbClr val="FF0000"/>
                </a:solidFill>
              </a:rPr>
              <a:t>Коэфициент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6982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4put.ru/pictures/max/185/5701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86" y="-354519"/>
            <a:ext cx="9360024" cy="7212519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-161582"/>
            <a:ext cx="742955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k-K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58397" y="4037644"/>
            <a:ext cx="2423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2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6726" y="548680"/>
            <a:ext cx="7827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IV </a:t>
            </a:r>
            <a:r>
              <a:rPr lang="ru-RU" sz="4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тур </a:t>
            </a:r>
            <a:r>
              <a:rPr lang="kk-KZ" sz="4000" b="1" i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«Пингвиндер»</a:t>
            </a:r>
          </a:p>
          <a:p>
            <a:pPr algn="ctr"/>
            <a:r>
              <a:rPr lang="kk-KZ" sz="4000" b="1" i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5мин.Әр сұраққа 1 ұпай</a:t>
            </a:r>
            <a:endParaRPr lang="ru-RU" sz="4000" b="1" i="1" dirty="0">
              <a:ln w="10541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34667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Black" pitchFamily="34" charset="0"/>
              </a:rPr>
              <a:t>3,8+1,5+2,5=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6" y="4274659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50+11−84=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873" y="1934667"/>
            <a:ext cx="974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Black" pitchFamily="34" charset="0"/>
              </a:rPr>
              <a:t>7,8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5" y="3244335"/>
            <a:ext cx="3384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Black" pitchFamily="34" charset="0"/>
              </a:rPr>
              <a:t>6,9−2,6−2,3=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94708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7905" y="3244334"/>
            <a:ext cx="576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 flipH="1" flipV="1">
            <a:off x="3275857" y="4318337"/>
            <a:ext cx="123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−23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52021" y="1934667"/>
            <a:ext cx="3492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3,2+0,8+5,7=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244408" y="1872119"/>
            <a:ext cx="1007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9,7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52020" y="3244334"/>
            <a:ext cx="3132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27+53−94 =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715273" y="3244335"/>
            <a:ext cx="132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−14</a:t>
            </a:r>
          </a:p>
        </p:txBody>
      </p:sp>
      <p:sp>
        <p:nvSpPr>
          <p:cNvPr id="21" name="Прямоугольник 20"/>
          <p:cNvSpPr/>
          <p:nvPr/>
        </p:nvSpPr>
        <p:spPr>
          <a:xfrm rot="10800000" flipH="1" flipV="1">
            <a:off x="4632275" y="4183263"/>
            <a:ext cx="3396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4,8−2,6−1,2=</a:t>
            </a:r>
          </a:p>
        </p:txBody>
      </p:sp>
      <p:sp>
        <p:nvSpPr>
          <p:cNvPr id="22" name="Прямоугольник 21"/>
          <p:cNvSpPr/>
          <p:nvPr/>
        </p:nvSpPr>
        <p:spPr>
          <a:xfrm rot="10800000" flipH="1" flipV="1">
            <a:off x="8244408" y="4213830"/>
            <a:ext cx="648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01625"/>
            <a:ext cx="7772400" cy="1462088"/>
          </a:xfrm>
        </p:spPr>
        <p:txBody>
          <a:bodyPr/>
          <a:lstStyle/>
          <a:p>
            <a:r>
              <a:rPr lang="kk-KZ" b="1" i="1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Сайыстың мақсаты:</a:t>
            </a:r>
            <a:endParaRPr lang="ru-RU" b="1" i="1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1412875"/>
            <a:ext cx="8540750" cy="4422775"/>
          </a:xfrm>
        </p:spPr>
        <p:txBody>
          <a:bodyPr/>
          <a:lstStyle/>
          <a:p>
            <a:pPr>
              <a:buFont typeface="Wingdings" pitchFamily="2" charset="2"/>
              <a:buChar char="Ш"/>
            </a:pPr>
            <a:r>
              <a:rPr lang="kk-KZ" b="1" dirty="0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Оқушылардың пәнге деген қызығушылығын арттыру; </a:t>
            </a:r>
          </a:p>
          <a:p>
            <a:pPr>
              <a:buFont typeface="Wingdings" pitchFamily="2" charset="2"/>
              <a:buChar char="Ш"/>
            </a:pPr>
            <a:r>
              <a:rPr lang="kk-KZ" b="1" dirty="0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ой-өрісін және танымдық қабілеттерін дамыту;</a:t>
            </a:r>
          </a:p>
          <a:p>
            <a:pPr>
              <a:buFont typeface="Wingdings" pitchFamily="2" charset="2"/>
              <a:buChar char="Ш"/>
            </a:pPr>
            <a:r>
              <a:rPr lang="kk-KZ" b="1" dirty="0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шығармашылыққа баулу; </a:t>
            </a:r>
          </a:p>
          <a:p>
            <a:pPr>
              <a:buFont typeface="Wingdings" pitchFamily="2" charset="2"/>
              <a:buChar char="Ш"/>
            </a:pPr>
            <a:r>
              <a:rPr lang="kk-KZ" b="1" dirty="0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өз ойын еркін жеткізе білу;</a:t>
            </a:r>
          </a:p>
          <a:p>
            <a:pPr>
              <a:buFont typeface="Wingdings" pitchFamily="2" charset="2"/>
              <a:buChar char="Ш"/>
            </a:pPr>
            <a:r>
              <a:rPr lang="kk-KZ" b="1" dirty="0">
                <a:solidFill>
                  <a:srgbClr val="FE3E1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өткенді шапшаң еске түсіру дағдыларын қалыптастыру.</a:t>
            </a:r>
          </a:p>
          <a:p>
            <a:pPr>
              <a:buFontTx/>
              <a:buNone/>
            </a:pPr>
            <a:endParaRPr lang="kk-KZ" b="1" dirty="0">
              <a:solidFill>
                <a:srgbClr val="FE3E1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</a:pPr>
            <a:endParaRPr lang="kk-KZ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66800" y="2667000"/>
            <a:ext cx="1905000" cy="1600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Oval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10000" y="2667000"/>
            <a:ext cx="1905000" cy="16764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Oval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553200" y="2743200"/>
            <a:ext cx="1905000" cy="1676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Oval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05600" y="4800600"/>
            <a:ext cx="1828800" cy="1600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5" name="Oval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33800" y="4648200"/>
            <a:ext cx="1905000" cy="17526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6" name="Oval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33400" y="4495800"/>
            <a:ext cx="1981200" cy="1752600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7" name="Rectangle 17"/>
          <p:cNvSpPr>
            <a:spLocks noRot="1" noChangeArrowheads="1"/>
          </p:cNvSpPr>
          <p:nvPr/>
        </p:nvSpPr>
        <p:spPr bwMode="auto">
          <a:xfrm>
            <a:off x="381000" y="228600"/>
            <a:ext cx="8510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kk-KZ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kk-K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тур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1219200" y="1295400"/>
            <a:ext cx="6934200" cy="685800"/>
          </a:xfrm>
          <a:prstGeom prst="octagon">
            <a:avLst>
              <a:gd name="adj" fmla="val 29287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 b="1" i="1" dirty="0"/>
          </a:p>
          <a:p>
            <a:pPr algn="ctr"/>
            <a:r>
              <a:rPr lang="kk-KZ" sz="4400" b="1" i="1" dirty="0">
                <a:solidFill>
                  <a:srgbClr val="333333"/>
                </a:solidFill>
              </a:rPr>
              <a:t>Мақал-мәтелдер</a:t>
            </a:r>
            <a:endParaRPr lang="ru-RU" sz="4400" b="1" i="1" dirty="0">
              <a:solidFill>
                <a:srgbClr val="333333"/>
              </a:solidFill>
            </a:endParaRPr>
          </a:p>
          <a:p>
            <a:pPr algn="ctr"/>
            <a:endParaRPr lang="ru-RU" sz="4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52" grpId="0" animBg="1"/>
      <p:bldP spid="35853" grpId="0" animBg="1"/>
      <p:bldP spid="35854" grpId="0" animBg="1"/>
      <p:bldP spid="35855" grpId="0" animBg="1"/>
      <p:bldP spid="35856" grpId="0" animBg="1"/>
      <p:bldP spid="358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29000" y="1600200"/>
            <a:ext cx="1755775" cy="1325563"/>
          </a:xfrm>
        </p:spPr>
        <p:txBody>
          <a:bodyPr>
            <a:normAutofit fontScale="90000"/>
          </a:bodyPr>
          <a:lstStyle/>
          <a:p>
            <a:r>
              <a:rPr lang="kk-KZ" sz="17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ru-RU" sz="17200" dirty="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1140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34000" y="59436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1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87798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0800" dirty="0">
                <a:solidFill>
                  <a:srgbClr val="FF3300"/>
                </a:solidFill>
              </a:rPr>
              <a:t>1000</a:t>
            </a:r>
            <a:endParaRPr lang="ru-RU" sz="10800" dirty="0">
              <a:solidFill>
                <a:srgbClr val="FF3300"/>
              </a:solidFill>
            </a:endParaRPr>
          </a:p>
        </p:txBody>
      </p:sp>
      <p:sp>
        <p:nvSpPr>
          <p:cNvPr id="92165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91200" y="5867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6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286116" y="1643050"/>
            <a:ext cx="371477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kk-KZ" sz="13000" dirty="0">
                <a:solidFill>
                  <a:srgbClr val="00B050"/>
                </a:solidFill>
              </a:rPr>
              <a:t>30</a:t>
            </a:r>
            <a:endParaRPr lang="ru-RU" sz="13000" dirty="0">
              <a:solidFill>
                <a:srgbClr val="00B050"/>
              </a:solidFill>
            </a:endParaRPr>
          </a:p>
        </p:txBody>
      </p:sp>
      <p:sp>
        <p:nvSpPr>
          <p:cNvPr id="93189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15000" y="5867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90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810000" y="1905000"/>
            <a:ext cx="129715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3000" dirty="0">
                <a:solidFill>
                  <a:srgbClr val="CC0099"/>
                </a:solidFill>
              </a:rPr>
              <a:t>2</a:t>
            </a:r>
            <a:endParaRPr lang="ru-RU" sz="13000" dirty="0">
              <a:solidFill>
                <a:srgbClr val="CC0099"/>
              </a:solidFill>
            </a:endParaRPr>
          </a:p>
        </p:txBody>
      </p:sp>
      <p:sp>
        <p:nvSpPr>
          <p:cNvPr id="94213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86400" y="59436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200400" y="1828800"/>
            <a:ext cx="352211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3000" dirty="0">
                <a:solidFill>
                  <a:srgbClr val="0070C0"/>
                </a:solidFill>
              </a:rPr>
              <a:t>100</a:t>
            </a:r>
            <a:endParaRPr lang="ru-RU" sz="13000" dirty="0">
              <a:solidFill>
                <a:srgbClr val="0070C0"/>
              </a:solidFill>
            </a:endParaRPr>
          </a:p>
        </p:txBody>
      </p:sp>
      <p:sp>
        <p:nvSpPr>
          <p:cNvPr id="95237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62600" y="5867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8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946525" y="465138"/>
            <a:ext cx="18415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5600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657600" y="1905000"/>
            <a:ext cx="129715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3000" dirty="0">
                <a:solidFill>
                  <a:srgbClr val="CC6600"/>
                </a:solidFill>
              </a:rPr>
              <a:t>1</a:t>
            </a:r>
            <a:endParaRPr lang="ru-RU" sz="13000" dirty="0">
              <a:solidFill>
                <a:srgbClr val="CC6600"/>
              </a:solidFill>
            </a:endParaRPr>
          </a:p>
        </p:txBody>
      </p:sp>
      <p:sp>
        <p:nvSpPr>
          <p:cNvPr id="9626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38800" y="5867400"/>
            <a:ext cx="1219200" cy="609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3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086600" y="5791200"/>
            <a:ext cx="1219200" cy="762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857232"/>
            <a:ext cx="7618040" cy="41007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sz="4000" b="1" dirty="0">
                <a:solidFill>
                  <a:srgbClr val="FFFF00"/>
                </a:solidFill>
              </a:rPr>
              <a:t>Осыменен бұл сайысты тамамдасақ, </a:t>
            </a:r>
            <a:br>
              <a:rPr lang="kk-KZ" sz="4000" b="1" dirty="0">
                <a:solidFill>
                  <a:srgbClr val="FFFF00"/>
                </a:solidFill>
              </a:rPr>
            </a:br>
            <a:r>
              <a:rPr lang="kk-KZ" sz="4000" b="1" dirty="0">
                <a:solidFill>
                  <a:srgbClr val="FFFF00"/>
                </a:solidFill>
              </a:rPr>
              <a:t>Бұл жайды айтамыз ба жаман болсақ</a:t>
            </a:r>
            <a:br>
              <a:rPr lang="kk-KZ" sz="4000" b="1" dirty="0">
                <a:solidFill>
                  <a:srgbClr val="FFFF00"/>
                </a:solidFill>
              </a:rPr>
            </a:br>
            <a:r>
              <a:rPr lang="kk-KZ" sz="4000" b="1" dirty="0">
                <a:solidFill>
                  <a:srgbClr val="FFFF00"/>
                </a:solidFill>
              </a:rPr>
              <a:t>Үйрендік білмегенді осы жолы, </a:t>
            </a:r>
            <a:br>
              <a:rPr lang="kk-KZ" sz="4000" b="1" dirty="0">
                <a:solidFill>
                  <a:srgbClr val="FFFF00"/>
                </a:solidFill>
              </a:rPr>
            </a:br>
            <a:r>
              <a:rPr lang="kk-KZ" sz="4000" b="1" dirty="0">
                <a:solidFill>
                  <a:srgbClr val="FFFF00"/>
                </a:solidFill>
              </a:rPr>
              <a:t>Тағы да үйренеміз аман болсақ!</a:t>
            </a:r>
            <a:br>
              <a:rPr lang="kk-KZ" sz="4000" b="1" dirty="0">
                <a:solidFill>
                  <a:srgbClr val="FFFF00"/>
                </a:solidFill>
              </a:rPr>
            </a:b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endParaRPr lang="ru-RU"/>
          </a:p>
        </p:txBody>
      </p:sp>
      <p:pic>
        <p:nvPicPr>
          <p:cNvPr id="68614" name="Рисунок 20" descr="1240861721_wall_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975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4953000" y="3810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812088" y="1700213"/>
            <a:ext cx="55721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5435600" y="1484313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2308225" y="1685925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13125">
            <a:off x="4343400" y="2895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529" flipH="1">
            <a:off x="2743200" y="5334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GUVERC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2663825" y="3278188"/>
            <a:ext cx="5334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GUVERC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3443" flipH="1">
            <a:off x="446088" y="180975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609600" y="56388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740650" y="4292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7315200" y="25146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77229">
            <a:off x="8382000" y="1524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GUVERC~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 flipH="1">
            <a:off x="533400" y="3581400"/>
            <a:ext cx="5175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GUVERC~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057">
            <a:off x="4343400" y="4191000"/>
            <a:ext cx="55721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19"/>
          <p:cNvSpPr>
            <a:spLocks noChangeArrowheads="1" noChangeShapeType="1" noTextEdit="1"/>
          </p:cNvSpPr>
          <p:nvPr/>
        </p:nvSpPr>
        <p:spPr bwMode="auto">
          <a:xfrm>
            <a:off x="827088" y="1700213"/>
            <a:ext cx="7273925" cy="331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388" y="2349500"/>
            <a:ext cx="9144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5400" b="1" i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31" name="Picture 12" descr="4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86688" y="5643563"/>
            <a:ext cx="10287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2" name="WordArt 10"/>
          <p:cNvSpPr>
            <a:spLocks noChangeArrowheads="1" noChangeShapeType="1" noTextEdit="1"/>
          </p:cNvSpPr>
          <p:nvPr/>
        </p:nvSpPr>
        <p:spPr bwMode="auto">
          <a:xfrm>
            <a:off x="1331913" y="1052513"/>
            <a:ext cx="6929437" cy="1214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213"/>
              </a:avLst>
            </a:prstTxWarp>
          </a:bodyPr>
          <a:lstStyle/>
          <a:p>
            <a:pPr algn="ctr"/>
            <a:r>
              <a:rPr lang="ru-RU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Назарларыңызға</a:t>
            </a:r>
            <a:endParaRPr lang="ru-RU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рахмет</a:t>
            </a:r>
            <a:r>
              <a:rPr lang="ru-RU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!</a:t>
            </a:r>
          </a:p>
        </p:txBody>
      </p:sp>
      <p:pic>
        <p:nvPicPr>
          <p:cNvPr id="68633" name="Picture 25" descr="an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652963"/>
            <a:ext cx="1651000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4" name="Picture 10" descr="aurum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92600"/>
            <a:ext cx="1985963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5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434806" y="55903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6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7450931" y="47267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7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866606" y="6311107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8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4498181" y="5806282"/>
            <a:ext cx="574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39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7306469" y="5374481"/>
            <a:ext cx="5746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40" name="Picture 29" descr="schmett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0574">
            <a:off x="5290344" y="4871244"/>
            <a:ext cx="5746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9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4" descr="0_30088_488c7864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8596" y="210344"/>
            <a:ext cx="4214842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E3E1E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І тур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kk-KZ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Құпия жәшік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  <a:endParaRPr lang="ru-RU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E3E1E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2" name="WordArt 4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43896" y="357166"/>
            <a:ext cx="3995737" cy="20852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II 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Есептер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эстафетасы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»</a:t>
            </a:r>
          </a:p>
        </p:txBody>
      </p:sp>
      <p:sp>
        <p:nvSpPr>
          <p:cNvPr id="4103" name="WordArt 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718419" y="2740762"/>
            <a:ext cx="3600400" cy="24844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III </a:t>
            </a:r>
            <a:r>
              <a:rPr lang="ru-RU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kk-KZ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Анаграмма</a:t>
            </a:r>
            <a:r>
              <a:rPr lang="ru-RU" sz="14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»</a:t>
            </a:r>
          </a:p>
        </p:txBody>
      </p:sp>
      <p:sp>
        <p:nvSpPr>
          <p:cNvPr id="4105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85113" y="6237288"/>
            <a:ext cx="1008062" cy="431800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401899" y="2500307"/>
            <a:ext cx="452081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IV </a:t>
            </a:r>
            <a:r>
              <a:rPr lang="ru-RU" sz="5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тур</a:t>
            </a:r>
          </a:p>
          <a:p>
            <a:pPr algn="ctr"/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ru-RU" sz="4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Пингвиндер</a:t>
            </a:r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</a:p>
          <a:p>
            <a:pPr algn="ctr"/>
            <a:r>
              <a:rPr lang="en-US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</a:t>
            </a:r>
            <a:r>
              <a:rPr lang="kk-KZ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тур</a:t>
            </a:r>
          </a:p>
          <a:p>
            <a:pPr algn="ctr"/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</a:t>
            </a:r>
            <a:r>
              <a:rPr lang="kk-KZ" sz="4800" i="1" dirty="0">
                <a:solidFill>
                  <a:srgbClr val="002060"/>
                </a:solidFill>
              </a:rPr>
              <a:t>Мақал-мәтелдер</a:t>
            </a:r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»</a:t>
            </a:r>
            <a:endParaRPr lang="ru-RU" sz="4800" b="1" i="1" dirty="0">
              <a:solidFill>
                <a:srgbClr val="333333"/>
              </a:solidFill>
            </a:endParaRPr>
          </a:p>
          <a:p>
            <a:pPr algn="ctr"/>
            <a:endParaRPr lang="kk-KZ" sz="4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4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4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_164b4_9264e86b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290" name="Group 122"/>
          <p:cNvGraphicFramePr>
            <a:graphicFrameLocks noGrp="1"/>
          </p:cNvGraphicFramePr>
          <p:nvPr/>
        </p:nvGraphicFramePr>
        <p:xfrm>
          <a:off x="755650" y="692150"/>
          <a:ext cx="7561263" cy="5497514"/>
        </p:xfrm>
        <a:graphic>
          <a:graphicData uri="http://schemas.openxmlformats.org/drawingml/2006/table">
            <a:tbl>
              <a:tblPr/>
              <a:tblGrid>
                <a:gridCol w="268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4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40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9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tx1"/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77" name="Rectangle 109"/>
          <p:cNvSpPr>
            <a:spLocks noChangeArrowheads="1"/>
          </p:cNvSpPr>
          <p:nvPr/>
        </p:nvSpPr>
        <p:spPr bwMode="auto">
          <a:xfrm>
            <a:off x="2195513" y="80676"/>
            <a:ext cx="5113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kk-KZ" sz="3200" b="1" dirty="0">
                <a:solidFill>
                  <a:srgbClr val="FFFF00"/>
                </a:solidFill>
                <a:latin typeface="Arial" charset="0"/>
              </a:rPr>
              <a:t>Ітур «Құпия жәшік»</a:t>
            </a:r>
            <a:r>
              <a:rPr lang="kk-KZ" sz="3200" dirty="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7281" name="WordArt 113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76375" y="981075"/>
            <a:ext cx="1295400" cy="1143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283" name="WordArt 11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95738" y="981075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</a:p>
        </p:txBody>
      </p:sp>
      <p:sp>
        <p:nvSpPr>
          <p:cNvPr id="7284" name="WordArt 11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981075"/>
            <a:ext cx="1295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hlinkClick r:id="rId6" action="ppaction://hlinksldjump"/>
              </a:rPr>
              <a:t>20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285" name="WordArt 117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24300" y="2924175"/>
            <a:ext cx="143986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287" name="WordArt 119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2924175"/>
            <a:ext cx="1439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30</a:t>
            </a:r>
          </a:p>
        </p:txBody>
      </p:sp>
      <p:sp>
        <p:nvSpPr>
          <p:cNvPr id="7288" name="WordArt 120"/>
          <p:cNvSpPr>
            <a:spLocks noChangeArrowheads="1" noChangeShapeType="1" noTextEdit="1"/>
          </p:cNvSpPr>
          <p:nvPr/>
        </p:nvSpPr>
        <p:spPr bwMode="auto">
          <a:xfrm>
            <a:off x="1258888" y="2924175"/>
            <a:ext cx="1439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hlinkClick r:id="rId9" action="ppaction://hlinksldjump"/>
              </a:rPr>
              <a:t>30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289" name="WordArt 121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995738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91" name="WordArt 123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43663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</a:p>
        </p:txBody>
      </p:sp>
      <p:sp>
        <p:nvSpPr>
          <p:cNvPr id="7292" name="WordArt 124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76375" y="4724400"/>
            <a:ext cx="13684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hlinkClick r:id="rId12" action="ppaction://hlinksldjump"/>
              </a:rPr>
              <a:t>40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293" name="AutoShape 125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027988" y="6165850"/>
            <a:ext cx="935037" cy="692150"/>
          </a:xfrm>
          <a:prstGeom prst="leftArrow">
            <a:avLst>
              <a:gd name="adj1" fmla="val 50000"/>
              <a:gd name="adj2" fmla="val 33773"/>
            </a:avLst>
          </a:prstGeom>
          <a:solidFill>
            <a:srgbClr val="FE3E1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6984776" cy="1872208"/>
          </a:xfrm>
        </p:spPr>
        <p:txBody>
          <a:bodyPr>
            <a:normAutofit fontScale="90000"/>
          </a:bodyPr>
          <a:lstStyle/>
          <a:p>
            <a:r>
              <a:rPr lang="kk-K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Түйе күйіс қайырғанда оның аузының қозғалысы қандай математикалық белгіні елестетеді?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872208"/>
          </a:xfrm>
        </p:spPr>
        <p:txBody>
          <a:bodyPr/>
          <a:lstStyle/>
          <a:p>
            <a:r>
              <a:rPr lang="en-US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Шексіздік)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916832"/>
            <a:ext cx="6318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Сөзде, өсімдікте және теңдеуде ортақ не бар?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296144"/>
          </a:xfrm>
        </p:spPr>
        <p:txBody>
          <a:bodyPr/>
          <a:lstStyle/>
          <a:p>
            <a:r>
              <a:rPr lang="kk-KZ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(түбір)</a:t>
            </a:r>
            <a:endParaRPr lang="ru-RU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8269" y="2276872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Қандай геометриялық фигуралар күнмен дос болып табылады?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39752" y="4031198"/>
            <a:ext cx="5432648" cy="1125994"/>
          </a:xfrm>
        </p:spPr>
        <p:txBody>
          <a:bodyPr/>
          <a:lstStyle/>
          <a:p>
            <a:r>
              <a:rPr lang="kk-KZ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(Сәуле)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92275" y="1844824"/>
            <a:ext cx="6246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Қымбат тастардың массасының өлшемі бірлігі не? 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(Карат)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5949950"/>
            <a:ext cx="1079500" cy="719138"/>
          </a:xfrm>
          <a:prstGeom prst="leftArrow">
            <a:avLst>
              <a:gd name="adj1" fmla="val 50000"/>
              <a:gd name="adj2" fmla="val 375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93193" y="2060848"/>
            <a:ext cx="6174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Балаларды жазалауға арналған геометриялық фигура?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369546"/>
          </a:xfrm>
        </p:spPr>
        <p:txBody>
          <a:bodyPr/>
          <a:lstStyle/>
          <a:p>
            <a:r>
              <a:rPr lang="kk-KZ" sz="4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(Бұрыш)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</TotalTime>
  <Words>375</Words>
  <Application>Microsoft Office PowerPoint</Application>
  <PresentationFormat>Экран (4:3)</PresentationFormat>
  <Paragraphs>136</Paragraphs>
  <Slides>28</Slides>
  <Notes>3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  <vt:variant>
        <vt:lpstr>Произвольные показы</vt:lpstr>
      </vt:variant>
      <vt:variant>
        <vt:i4>1</vt:i4>
      </vt:variant>
    </vt:vector>
  </HeadingPairs>
  <TitlesOfParts>
    <vt:vector size="42" baseType="lpstr">
      <vt:lpstr>Arial</vt:lpstr>
      <vt:lpstr>Arial Black</vt:lpstr>
      <vt:lpstr>Book Antiqua</vt:lpstr>
      <vt:lpstr>Calibri</vt:lpstr>
      <vt:lpstr>Impact</vt:lpstr>
      <vt:lpstr>KZ Times New Roman</vt:lpstr>
      <vt:lpstr>Lucida Sans</vt:lpstr>
      <vt:lpstr>Times New Roman</vt:lpstr>
      <vt:lpstr>Wingdings</vt:lpstr>
      <vt:lpstr>Wingdings 2</vt:lpstr>
      <vt:lpstr>Wingdings 3</vt:lpstr>
      <vt:lpstr>Апекс</vt:lpstr>
      <vt:lpstr>Формула</vt:lpstr>
      <vt:lpstr>Презентация PowerPoint</vt:lpstr>
      <vt:lpstr>Сайыстың мақсаты:</vt:lpstr>
      <vt:lpstr>Презентация PowerPoint</vt:lpstr>
      <vt:lpstr>Презентация PowerPoint</vt:lpstr>
      <vt:lpstr>Түйе күйіс қайырғанда оның аузының қозғалысы қандай математикалық белгіні елестетеді?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АНАГРАММА Берілген  әріптерден сөз құрау  </vt:lpstr>
      <vt:lpstr>Теорема Аксиома Рационал бөлшек Синус Периметр Коэфициент</vt:lpstr>
      <vt:lpstr>Презентация PowerPoint</vt:lpstr>
      <vt:lpstr>Презентация PowerPoint</vt:lpstr>
      <vt:lpstr>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</vt:lpstr>
    </vt:vector>
  </TitlesOfParts>
  <Company>Раздолненская СШ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Айнагуль</dc:creator>
  <cp:lastModifiedBy>student</cp:lastModifiedBy>
  <cp:revision>42</cp:revision>
  <dcterms:created xsi:type="dcterms:W3CDTF">2012-01-17T07:23:32Z</dcterms:created>
  <dcterms:modified xsi:type="dcterms:W3CDTF">2022-12-09T07:56:39Z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643136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