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2" r:id="rId2"/>
    <p:sldMasterId id="2147483708" r:id="rId3"/>
    <p:sldMasterId id="2147483720" r:id="rId4"/>
    <p:sldMasterId id="2147483722" r:id="rId5"/>
    <p:sldMasterId id="2147483758" r:id="rId6"/>
    <p:sldMasterId id="2147483770" r:id="rId7"/>
    <p:sldMasterId id="2147483782" r:id="rId8"/>
  </p:sldMasterIdLst>
  <p:notesMasterIdLst>
    <p:notesMasterId r:id="rId21"/>
  </p:notesMasterIdLst>
  <p:sldIdLst>
    <p:sldId id="349" r:id="rId9"/>
    <p:sldId id="318" r:id="rId10"/>
    <p:sldId id="388" r:id="rId11"/>
    <p:sldId id="390" r:id="rId12"/>
    <p:sldId id="385" r:id="rId13"/>
    <p:sldId id="387" r:id="rId14"/>
    <p:sldId id="391" r:id="rId15"/>
    <p:sldId id="260" r:id="rId16"/>
    <p:sldId id="379" r:id="rId17"/>
    <p:sldId id="298" r:id="rId18"/>
    <p:sldId id="389" r:id="rId19"/>
    <p:sldId id="375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02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C4219-43C7-419E-A560-55CC05F56F8D}" type="datetimeFigureOut">
              <a:rPr lang="x-none" smtClean="0"/>
              <a:t>20.10.2022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0336A-35A9-4FFF-894F-E1E07BC737B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48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8F43-2644-4F52-BD36-5CC3DFDE8E3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0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8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8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4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7036-5DA3-4C8A-A018-17D200F2A8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2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393F-56B0-4499-9663-0F5929B810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56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E29-2FD9-4561-98AA-3824522991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0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6A02-36C9-4EA9-80A7-C04E867252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8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9776-D688-4BFE-848F-44A0FC488D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49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A5BF-8BF4-44B2-A8DE-7F9F653913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86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979-739C-467E-AA69-D630B130C6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32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CF0D-5A5A-466F-A45F-74E89F4FF9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3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24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40E-8AEC-46E5-AD82-8692BEEEEC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77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1508-D5BF-4F6A-BC77-F697D385D3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53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0A35-9BBD-47C3-9F56-D4A5EB6D50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20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B1693D-D935-4808-804C-F12561978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540DF22-4D39-4084-8EDB-4C1969794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0E5405-C612-4951-B85E-49042B9C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312263-7207-4A17-A6FD-79EE5906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8F35F25-DCA5-44DE-AC94-C3865B9A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45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CFD69F-F72C-41FB-999A-6CC97AC3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AE680B-0578-49B5-AB5D-EFD2BB023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6FD559-971F-40EC-B891-78511A4D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DFB092-8BD2-4130-BEA2-3751BA5D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726C2A-3D87-4E34-A8BE-AD5F510A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83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2270E3-7A8A-4CE4-9BA7-7E2CB65B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2EC52B2-9099-47A8-BBF1-53435C055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2B52B4-6836-4D9C-AFFB-C9C0BE69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843616-3B5B-451B-8610-5F864A80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3D61D2-C036-4BDC-BD79-E9BA78A2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77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8A7D98-3C99-4B8F-AFFB-F817A643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7C2480-11D2-4794-B5CB-BAB4F2DE7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184FCA9-38FE-4CD0-AA49-1D77002E1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8A50E01-FEF2-4645-B060-5FCB8B52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38DE9AB-9811-458A-80DA-ED3785FA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D8E704-A94A-40C5-A06C-8BEB70A9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30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79A68A-2BE5-485B-A567-786457EC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36888D4-82F8-4732-AC98-438C30E4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78A2B8F-9E17-4535-8A76-4D43EFFDB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6FD3D46-4E89-416E-8AD1-755D72AB4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67FD104-B6DE-44F1-9984-1E5A3B64A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0B78A8D-B2D9-43CA-B981-8DFCB056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C2F9914-BA77-4A4D-85F7-99BDD72A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D9BB621-D36F-4AE6-A967-701F0E80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9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4F5764-4504-45B0-8753-D3C87F7C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395D281-C6EF-4C6C-844B-DA73C30B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DB12E2C-6048-4A23-8920-4EF7F217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B6B0242-B141-41FC-8FC2-5C24C022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96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717DBFE-060D-4487-B137-1AB66C85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3794D02-B882-4897-9FB5-734E48BA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AE1A456-D917-454F-8990-C28D2D61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4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56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87138-056F-4EC2-8B7B-CDF2C877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4DDE67-36F6-4A26-A0E0-4A8968BC7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2DCDEAF-B794-4A2B-AE8C-A80016432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A1A4123-4849-49E4-8D4B-08234CF6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5DE211E-AF48-4C74-AD1F-DB4FC8BB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F46C67A-E71D-406A-B3B9-B9F1FAC3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60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C5E6FB-18B0-4675-8503-D5D1315D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89B10AA-C866-4DE8-82B3-0AA51EFC9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9CD0694-7B01-48E4-A5A0-504628CEC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99ED7C0-908D-42B3-95BC-C495120D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DAB163-C2F6-406A-9887-79AFDCAD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F1BE6E6-D627-408B-BE64-6FF1DE8A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7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9C97D9-5DFC-466C-840F-75637016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152A6FF-9EFF-42BD-8E56-006062CD8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A26508-838D-4731-AF74-D902D5E7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A0775B-A042-4908-B97E-2D29CE6A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6CDD5A-7779-4961-9CBC-A46EE604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92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47A91A5-2930-45A6-B83B-AF191E4C5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2F542C8-101F-4A75-B76E-28E0DB0EF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B8EC09-D9C7-4F6C-AD40-30D64B7A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68516B-31DA-4B48-97B4-B225AE9A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80A530-E476-454B-BAB7-8A254D77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25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2;p6">
            <a:extLst>
              <a:ext uri="{FF2B5EF4-FFF2-40B4-BE49-F238E27FC236}">
                <a16:creationId xmlns="" xmlns:a16="http://schemas.microsoft.com/office/drawing/2014/main" id="{B8097D9B-B8C0-EE75-42BA-C2862D4ABF40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9429751" cy="1769533"/>
            <a:chOff x="-4" y="40"/>
            <a:chExt cx="7072430" cy="1327315"/>
          </a:xfrm>
        </p:grpSpPr>
        <p:sp>
          <p:nvSpPr>
            <p:cNvPr id="3" name="Google Shape;83;p6">
              <a:extLst>
                <a:ext uri="{FF2B5EF4-FFF2-40B4-BE49-F238E27FC236}">
                  <a16:creationId xmlns="" xmlns:a16="http://schemas.microsoft.com/office/drawing/2014/main" id="{1D79AECD-FB4C-D111-FD6F-8224CF4C4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950" y="127056"/>
              <a:ext cx="779476" cy="258795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x-none" altLang="x-none" sz="1867">
                <a:latin typeface="Arvo" charset="0"/>
                <a:sym typeface="Arvo" charset="0"/>
              </a:endParaRPr>
            </a:p>
          </p:txBody>
        </p:sp>
        <p:grpSp>
          <p:nvGrpSpPr>
            <p:cNvPr id="4" name="Google Shape;84;p6">
              <a:extLst>
                <a:ext uri="{FF2B5EF4-FFF2-40B4-BE49-F238E27FC236}">
                  <a16:creationId xmlns="" xmlns:a16="http://schemas.microsoft.com/office/drawing/2014/main" id="{1CE19C6A-B228-9DBC-196F-8D9C2E876B82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" name="Google Shape;85;p6">
                <a:extLst>
                  <a:ext uri="{FF2B5EF4-FFF2-40B4-BE49-F238E27FC236}">
                    <a16:creationId xmlns="" xmlns:a16="http://schemas.microsoft.com/office/drawing/2014/main" id="{582DCEE2-B324-1E5F-F27B-1DDC4737F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86442" y="348370"/>
                <a:ext cx="6957878" cy="1699507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>
                  <a:latin typeface="Arvo" charset="0"/>
                  <a:sym typeface="Arvo" charset="0"/>
                </a:endParaRPr>
              </a:p>
            </p:txBody>
          </p:sp>
          <p:sp>
            <p:nvSpPr>
              <p:cNvPr id="9" name="Google Shape;86;p6">
                <a:extLst>
                  <a:ext uri="{FF2B5EF4-FFF2-40B4-BE49-F238E27FC236}">
                    <a16:creationId xmlns="" xmlns:a16="http://schemas.microsoft.com/office/drawing/2014/main" id="{15ABEE6C-6FCE-F904-1AD0-F2D66EC60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3633" y="330075"/>
                <a:ext cx="1699324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>
                  <a:latin typeface="Arvo" charset="0"/>
                  <a:sym typeface="Arvo" charset="0"/>
                </a:endParaRPr>
              </a:p>
            </p:txBody>
          </p:sp>
        </p:grpSp>
        <p:grpSp>
          <p:nvGrpSpPr>
            <p:cNvPr id="5" name="Google Shape;87;p6">
              <a:extLst>
                <a:ext uri="{FF2B5EF4-FFF2-40B4-BE49-F238E27FC236}">
                  <a16:creationId xmlns="" xmlns:a16="http://schemas.microsoft.com/office/drawing/2014/main" id="{3BE56A55-0CF9-CCBA-CE21-F865EE0A8D8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" name="Google Shape;88;p6">
                <a:extLst>
                  <a:ext uri="{FF2B5EF4-FFF2-40B4-BE49-F238E27FC236}">
                    <a16:creationId xmlns="" xmlns:a16="http://schemas.microsoft.com/office/drawing/2014/main" id="{597D85AB-40D2-C7F8-5BF2-BA2D7C52D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092084" y="361636"/>
                <a:ext cx="13882553" cy="169923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>
                  <a:latin typeface="Arvo" charset="0"/>
                  <a:sym typeface="Arvo" charset="0"/>
                </a:endParaRPr>
              </a:p>
            </p:txBody>
          </p:sp>
          <p:sp>
            <p:nvSpPr>
              <p:cNvPr id="7" name="Google Shape;89;p6">
                <a:extLst>
                  <a:ext uri="{FF2B5EF4-FFF2-40B4-BE49-F238E27FC236}">
                    <a16:creationId xmlns="" xmlns:a16="http://schemas.microsoft.com/office/drawing/2014/main" id="{68BBE9B7-3EFA-479F-4CE4-A92B8A7B2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4940" y="330170"/>
                <a:ext cx="1699048" cy="169923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>
                  <a:latin typeface="Arvo" charset="0"/>
                  <a:sym typeface="Arvo" charset="0"/>
                </a:endParaRPr>
              </a:p>
            </p:txBody>
          </p:sp>
        </p:grpSp>
      </p:grpSp>
      <p:grpSp>
        <p:nvGrpSpPr>
          <p:cNvPr id="10" name="Google Shape;90;p6">
            <a:extLst>
              <a:ext uri="{FF2B5EF4-FFF2-40B4-BE49-F238E27FC236}">
                <a16:creationId xmlns="" xmlns:a16="http://schemas.microsoft.com/office/drawing/2014/main" id="{2195EA72-6045-66DF-7C2C-3E2A1053B5DE}"/>
              </a:ext>
            </a:extLst>
          </p:cNvPr>
          <p:cNvGrpSpPr>
            <a:grpSpLocks/>
          </p:cNvGrpSpPr>
          <p:nvPr/>
        </p:nvGrpSpPr>
        <p:grpSpPr bwMode="auto">
          <a:xfrm>
            <a:off x="9262534" y="5962651"/>
            <a:ext cx="2937933" cy="895349"/>
            <a:chOff x="5575242" y="4472723"/>
            <a:chExt cx="2202830" cy="670795"/>
          </a:xfrm>
        </p:grpSpPr>
        <p:sp>
          <p:nvSpPr>
            <p:cNvPr id="11" name="Google Shape;91;p6">
              <a:extLst>
                <a:ext uri="{FF2B5EF4-FFF2-40B4-BE49-F238E27FC236}">
                  <a16:creationId xmlns="" xmlns:a16="http://schemas.microsoft.com/office/drawing/2014/main" id="{088E1CF9-4080-85BD-1591-E1AD5F3945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75242" y="4948464"/>
              <a:ext cx="393589" cy="131621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x-none" altLang="x-none" sz="1867"/>
            </a:p>
          </p:txBody>
        </p:sp>
        <p:grpSp>
          <p:nvGrpSpPr>
            <p:cNvPr id="12" name="Google Shape;92;p6">
              <a:extLst>
                <a:ext uri="{FF2B5EF4-FFF2-40B4-BE49-F238E27FC236}">
                  <a16:creationId xmlns="" xmlns:a16="http://schemas.microsoft.com/office/drawing/2014/main" id="{61B0EFD3-1BCD-6E50-657B-722824829F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" name="Google Shape;93;p6">
                <a:extLst>
                  <a:ext uri="{FF2B5EF4-FFF2-40B4-BE49-F238E27FC236}">
                    <a16:creationId xmlns="" xmlns:a16="http://schemas.microsoft.com/office/drawing/2014/main" id="{B7A6701D-A703-772C-EAAA-DB1466380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/>
              </a:p>
            </p:txBody>
          </p:sp>
          <p:sp>
            <p:nvSpPr>
              <p:cNvPr id="17" name="Google Shape;94;p6">
                <a:extLst>
                  <a:ext uri="{FF2B5EF4-FFF2-40B4-BE49-F238E27FC236}">
                    <a16:creationId xmlns="" xmlns:a16="http://schemas.microsoft.com/office/drawing/2014/main" id="{BCFCE54D-2898-498F-B243-C8CF2D23C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/>
              </a:p>
            </p:txBody>
          </p:sp>
        </p:grpSp>
        <p:grpSp>
          <p:nvGrpSpPr>
            <p:cNvPr id="13" name="Google Shape;95;p6">
              <a:extLst>
                <a:ext uri="{FF2B5EF4-FFF2-40B4-BE49-F238E27FC236}">
                  <a16:creationId xmlns="" xmlns:a16="http://schemas.microsoft.com/office/drawing/2014/main" id="{1C74BF5D-B344-AA6E-C7AE-DB60548B23A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4" name="Google Shape;96;p6">
                <a:extLst>
                  <a:ext uri="{FF2B5EF4-FFF2-40B4-BE49-F238E27FC236}">
                    <a16:creationId xmlns="" xmlns:a16="http://schemas.microsoft.com/office/drawing/2014/main" id="{6149E3C6-2B71-B1A5-7E3D-010CD77E5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27153" y="332439"/>
                <a:ext cx="10609875" cy="1699073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/>
              </a:p>
            </p:txBody>
          </p:sp>
          <p:sp>
            <p:nvSpPr>
              <p:cNvPr id="15" name="Google Shape;97;p6">
                <a:extLst>
                  <a:ext uri="{FF2B5EF4-FFF2-40B4-BE49-F238E27FC236}">
                    <a16:creationId xmlns="" xmlns:a16="http://schemas.microsoft.com/office/drawing/2014/main" id="{D0EAF03F-7207-30F2-D2A9-5ABAE41DD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7297" y="332439"/>
                <a:ext cx="1700414" cy="1699073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x-none" altLang="x-none" sz="1867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anchor="t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anchor="t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8" name="Google Shape;101;p6">
            <a:extLst>
              <a:ext uri="{FF2B5EF4-FFF2-40B4-BE49-F238E27FC236}">
                <a16:creationId xmlns="" xmlns:a16="http://schemas.microsoft.com/office/drawing/2014/main" id="{F99A665E-FF61-E557-A6C1-3499E6F27CAD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EB0127-781A-4C08-B0A9-0B4A9CECE195}" type="slidenum">
              <a:rPr lang="ru-RU" altLang="kk-KZ"/>
              <a:pPr>
                <a:defRPr/>
              </a:pPr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264016376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20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41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34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2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1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31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97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71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54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68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109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59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CD69-A272-4A35-8E7B-22B618B784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537-5C62-4DFD-B787-8510747E99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62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3C37-AD79-4802-A897-A2948B088A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537-5C62-4DFD-B787-8510747E99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45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1F54-7334-4F45-BE0D-AB75699C1D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537-5C62-4DFD-B787-8510747E99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3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70B4-64E3-42C8-BD27-2B16A29A23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537-5C62-4DFD-B787-8510747E99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9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333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CC92-3B4F-4C2D-B5CA-50F2D793D8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537-5C62-4DFD-B787-8510747E99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421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85052-8905-415C-883F-150F2AEAB4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537-5C62-4DFD-B787-8510747E99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498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2FEC-0E96-490C-BDED-DBE72AA6CE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537-5C62-4DFD-B787-8510747E99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797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5793-E173-4D1D-A0CF-61118A944B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7354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537-5C62-4DFD-B787-8510747E99D9}" type="slidenum">
              <a:rPr lang="ru-RU" smtClean="0">
                <a:solidFill>
                  <a:srgbClr val="373545"/>
                </a:solidFill>
              </a:rPr>
              <a:pPr/>
              <a:t>‹#›</a:t>
            </a:fld>
            <a:endParaRPr lang="ru-RU" dirty="0">
              <a:solidFill>
                <a:srgbClr val="373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529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D727-AFB0-44F0-B0D3-9442135C75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537-5C62-4DFD-B787-8510747E99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728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A469-6B32-47FB-841A-6BD819BF5F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537-5C62-4DFD-B787-8510747E99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84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123-CCDF-4FCE-8FEF-501B3FD5F2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537-5C62-4DFD-B787-8510747E99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47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951A-3C50-4946-929A-F59B771181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10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18B6-E79C-4A5D-A2A5-AFD519856A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33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71B-4BD7-42AC-AFBF-6BAA7D2FC4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2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56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6A06-E128-47A4-B296-A47CDE7EA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271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F109-8B50-4513-9D20-A982071423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58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16D-E415-49BA-9C5B-1B6B5AF316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83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048-C0FD-4E59-A25D-67FBF3168E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722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464E-435E-4296-A3CE-CF6E7A13AA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31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37C4-9302-400E-AC0F-4C63DF7F5E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40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A1B-2D2F-46B5-B20C-A68DB4E910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389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83B-9BBB-4832-B76E-424277A04D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959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A1E2-C101-4DBE-9E90-D05677091E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831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A1E2-C101-4DBE-9E90-D05677091E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4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699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A1E2-C101-4DBE-9E90-D05677091E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943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A1E2-C101-4DBE-9E90-D05677091E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349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A1E2-C101-4DBE-9E90-D05677091E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409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A1E2-C101-4DBE-9E90-D05677091E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856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A1E2-C101-4DBE-9E90-D05677091E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202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A1E2-C101-4DBE-9E90-D05677091E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635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A1E2-C101-4DBE-9E90-D05677091E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076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A1E2-C101-4DBE-9E90-D05677091E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08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A1E2-C101-4DBE-9E90-D05677091E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2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3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0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CEFB-0CE6-4B6C-8820-139B364F3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DAD9-4EFD-476D-B59C-217AE6F2D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4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07407-CD68-438F-AF20-73A73CCF0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3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A24C5E-94CD-4C65-8EDB-33ADD36F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A9FD60B-AFE7-467F-8564-64438D66F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B82F9E-39FE-4222-95B4-D3F4BF9E0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C3A3-D7EB-44F3-A695-211155CFDA9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DD5BA1-2158-4294-81AE-5714E1059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0A3D0D-C571-4225-B22E-B29217886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3EFF-6499-4968-99EA-0E4F70018F6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1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="" xmlns:a16="http://schemas.microsoft.com/office/drawing/2014/main" id="{442E5C6E-1C51-38AB-4C7E-6199048AD77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085851" y="522818"/>
            <a:ext cx="7010400" cy="102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x-none" altLang="x-none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="" xmlns:a16="http://schemas.microsoft.com/office/drawing/2014/main" id="{21FC5D15-1662-ADF7-7CAC-917DB64B8EE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085851" y="1769534"/>
            <a:ext cx="8176683" cy="419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x-none" altLang="x-none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="" xmlns:a16="http://schemas.microsoft.com/office/drawing/2014/main" id="{CEFCA125-5559-7CB6-B82F-94A32D1233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10157885" y="6182785"/>
            <a:ext cx="1983316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600" b="1" smtClean="0">
                <a:solidFill>
                  <a:srgbClr val="FFFFFF"/>
                </a:solidFill>
                <a:latin typeface="Roboto Condensed" panose="020B0604020202020204" pitchFamily="2" charset="0"/>
                <a:sym typeface="Roboto Condensed" panose="020B0604020202020204" pitchFamily="2" charset="0"/>
              </a:defRPr>
            </a:lvl1pPr>
          </a:lstStyle>
          <a:p>
            <a:pPr>
              <a:defRPr/>
            </a:pPr>
            <a:fld id="{B6E51018-82E7-48B3-A032-EC554236CCC9}" type="slidenum">
              <a:rPr lang="ru-RU" altLang="kk-KZ"/>
              <a:pPr>
                <a:defRPr/>
              </a:pPr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22848518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189" indent="-457189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990575" lvl="1" indent="-38099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523962" lvl="2" indent="-30479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2133547" lvl="3" indent="-30479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743131" lvl="4" indent="-30479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C64DF-6D64-4570-84D4-44471735C9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9D94-20AF-4868-9C68-CC099B1856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3A19E-7584-4C29-AE80-4D234E1D90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C537-5C62-4DFD-B787-8510747E99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3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B629-618E-4BBF-8D82-97054B501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7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A1E2-C101-4DBE-9E90-D05677091E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90C6F-26A2-4EE0-8D49-E257893ECF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6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hyperlink" Target="http://www.oecd.org/education/school/49322514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hyperlink" Target="https://www.youtube.com/watch?v=WhhW-X-C6zo" TargetMode="External"/><Relationship Id="rId10" Type="http://schemas.microsoft.com/office/2007/relationships/hdphoto" Target="../media/hdphoto3.wdp"/><Relationship Id="rId4" Type="http://schemas.openxmlformats.org/officeDocument/2006/relationships/hyperlink" Target="https://www.youtube.com/watch?v=2OTfRmZ57nY" TargetMode="Externa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="" xmlns:a16="http://schemas.microsoft.com/office/drawing/2014/main" id="{91217B45-57AF-29CB-B783-E4DE0EC2DA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89527"/>
            <a:ext cx="9457267" cy="1034474"/>
          </a:xfrm>
          <a:solidFill>
            <a:srgbClr val="0070C0"/>
          </a:solidFill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</a:br>
            <a: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</a:br>
            <a: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>ИНСТИТУТ РАННЕГО РАЗВИТИЯ ДЕТЕЙ </a:t>
            </a:r>
            <a:b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</a:br>
            <a: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>МИНИСТЕРСТВА ПРОСВЕЩЕНИЯ РЕСПУБЛИКИ КАЗАХСТАН</a:t>
            </a:r>
            <a:b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</a:br>
            <a: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/>
            </a:r>
            <a:br>
              <a:rPr lang="ru-RU" altLang="x-none" sz="2133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</a:br>
            <a:endParaRPr lang="ru-RU" altLang="x-none" sz="2133" b="1" dirty="0">
              <a:solidFill>
                <a:schemeClr val="bg1"/>
              </a:solidFill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5123" name="Текст 2">
            <a:extLst>
              <a:ext uri="{FF2B5EF4-FFF2-40B4-BE49-F238E27FC236}">
                <a16:creationId xmlns="" xmlns:a16="http://schemas.microsoft.com/office/drawing/2014/main" id="{F561974D-6DAC-F953-BE1A-7AEA15E0EC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2682590"/>
            <a:ext cx="12192000" cy="1938837"/>
          </a:xfrm>
          <a:noFill/>
        </p:spPr>
        <p:txBody>
          <a:bodyPr/>
          <a:lstStyle/>
          <a:p>
            <a:pPr marL="135463" indent="0" algn="ctr">
              <a:spcAft>
                <a:spcPct val="0"/>
              </a:spcAft>
              <a:buNone/>
            </a:pPr>
            <a:endParaRPr lang="ru-RU" alt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463" indent="0" algn="ctr">
              <a:spcAft>
                <a:spcPct val="0"/>
              </a:spcAft>
              <a:buNone/>
            </a:pPr>
            <a:r>
              <a:rPr lang="ru-RU" altLang="x-none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РЕАЛИЗАЦИЯ МОДЕЛИ РАЗВИТИЯ ДОШКОЛЬНОГО ВОСПИТАНИЯ И ОБУЧЕНИЯ: </a:t>
            </a:r>
            <a:r>
              <a:rPr lang="ru-RU" altLang="x-non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КАЧЕСТВЕННАЯ </a:t>
            </a:r>
            <a:r>
              <a:rPr lang="ru-RU" altLang="x-non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ТРАНФОРМАЦИЯ НА УРОВНЕ ДОШКОЛЬНОГО ОБРАЗОВАНИЯ</a:t>
            </a:r>
          </a:p>
        </p:txBody>
      </p:sp>
      <p:sp>
        <p:nvSpPr>
          <p:cNvPr id="5124" name="TextBox 1">
            <a:extLst>
              <a:ext uri="{FF2B5EF4-FFF2-40B4-BE49-F238E27FC236}">
                <a16:creationId xmlns="" xmlns:a16="http://schemas.microsoft.com/office/drawing/2014/main" id="{6338565B-34C1-BBE9-1F8B-3F13601C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185" y="1892300"/>
            <a:ext cx="18473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ClrTx/>
            </a:pPr>
            <a:endParaRPr lang="x-none" altLang="x-none" sz="1867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D810B74-976F-427A-BB32-98F91E55AF32}"/>
              </a:ext>
            </a:extLst>
          </p:cNvPr>
          <p:cNvSpPr/>
          <p:nvPr/>
        </p:nvSpPr>
        <p:spPr>
          <a:xfrm>
            <a:off x="4176185" y="6337301"/>
            <a:ext cx="3744383" cy="260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"/>
                <a:sym typeface="Arial" panose="020B0604020202020204" pitchFamily="34" charset="0"/>
              </a:rPr>
              <a:t>Астана, 2022</a:t>
            </a:r>
            <a:endParaRPr lang="x-none" sz="1600" dirty="0">
              <a:solidFill>
                <a:srgbClr val="002060"/>
              </a:solidFill>
              <a:latin typeface="Arial "/>
              <a:sym typeface="Arial" panose="020B0604020202020204" pitchFamily="34" charset="0"/>
            </a:endParaRPr>
          </a:p>
        </p:txBody>
      </p:sp>
      <p:pic>
        <p:nvPicPr>
          <p:cNvPr id="5126" name="Рисунок 1">
            <a:extLst>
              <a:ext uri="{FF2B5EF4-FFF2-40B4-BE49-F238E27FC236}">
                <a16:creationId xmlns="" xmlns:a16="http://schemas.microsoft.com/office/drawing/2014/main" id="{3A201A33-1113-B9DE-B745-E021A6A7E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67733"/>
            <a:ext cx="1634067" cy="16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7">
            <a:extLst>
              <a:ext uri="{FF2B5EF4-FFF2-40B4-BE49-F238E27FC236}">
                <a16:creationId xmlns="" xmlns:a16="http://schemas.microsoft.com/office/drawing/2014/main" id="{05F7EB1A-FB6F-40E0-A14B-EFBAB4E76F08}"/>
              </a:ext>
            </a:extLst>
          </p:cNvPr>
          <p:cNvSpPr/>
          <p:nvPr/>
        </p:nvSpPr>
        <p:spPr>
          <a:xfrm>
            <a:off x="0" y="-28136"/>
            <a:ext cx="12192000" cy="8091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4B84E50-E4CC-4B88-8FD5-16C1B6375AB3}"/>
              </a:ext>
            </a:extLst>
          </p:cNvPr>
          <p:cNvSpPr txBox="1">
            <a:spLocks/>
          </p:cNvSpPr>
          <p:nvPr/>
        </p:nvSpPr>
        <p:spPr>
          <a:xfrm>
            <a:off x="245533" y="0"/>
            <a:ext cx="1181100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МЕЖДУНАРОДНЫЙ ОПЫТ. </a:t>
            </a: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Опыт сотрудничества с родителями</a:t>
            </a:r>
            <a:r>
              <a:rPr kumimoji="0" lang="kk-KZ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 странах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Азиатско-тихоокеанского региона</a:t>
            </a:r>
            <a:r>
              <a:rPr kumimoji="0" lang="kk-KZ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1382" y="6209101"/>
            <a:ext cx="8479971" cy="404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ru-RU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http://www.oecd.org/education/school/49322514.pdf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  <a:r>
              <a:rPr kumimoji="0" lang="ru-RU" sz="9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Родительские кооперативы в Корее (с 1997 г.) управляются как обычные детские центры. Цель - использование потенциала родителей в переполненных группах в рамках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образоват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задач. В них работают родители, прошедшие определенное обучение. </a:t>
            </a:r>
            <a:r>
              <a:rPr kumimoji="0" lang="ru-RU" sz="9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Вольный, но отражающий суть перевод понятия «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in the life of a nursery teacher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». </a:t>
            </a:r>
            <a:r>
              <a:rPr kumimoji="0" lang="ru-RU" sz="9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ru-RU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Данная практика действует с 2005 г. и управляется МИО.</a:t>
            </a:r>
            <a:endParaRPr kumimoji="0" lang="ru-RU" sz="9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0111" y="1247775"/>
            <a:ext cx="8412399" cy="4552277"/>
            <a:chOff x="210904" y="1103933"/>
            <a:chExt cx="8675919" cy="479454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12" t="9840" r="4476" b="23845"/>
            <a:stretch/>
          </p:blipFill>
          <p:spPr>
            <a:xfrm>
              <a:off x="2526948" y="3142635"/>
              <a:ext cx="3556704" cy="2702534"/>
            </a:xfrm>
            <a:prstGeom prst="rect">
              <a:avLst/>
            </a:prstGeom>
          </p:spPr>
        </p:pic>
        <p:grpSp>
          <p:nvGrpSpPr>
            <p:cNvPr id="2" name="Группа 1"/>
            <p:cNvGrpSpPr/>
            <p:nvPr/>
          </p:nvGrpSpPr>
          <p:grpSpPr>
            <a:xfrm>
              <a:off x="210904" y="1103933"/>
              <a:ext cx="8675919" cy="4794544"/>
              <a:chOff x="210904" y="1103933"/>
              <a:chExt cx="8675919" cy="4794544"/>
            </a:xfrm>
          </p:grpSpPr>
          <p:sp>
            <p:nvSpPr>
              <p:cNvPr id="21" name="Объект 2"/>
              <p:cNvSpPr txBox="1">
                <a:spLocks/>
              </p:cNvSpPr>
              <p:nvPr/>
            </p:nvSpPr>
            <p:spPr>
              <a:xfrm>
                <a:off x="376966" y="3409356"/>
                <a:ext cx="1983921" cy="9754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Госфинансиро-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вание работы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с родителями </a:t>
                </a: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210904" y="4411274"/>
                <a:ext cx="2547263" cy="14872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Япония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финансы детским центрам для обмена ин-формации и консультации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Австралия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финансы обществ. детсадам, создаваемых родителями, для уязвимых слоев </a:t>
                </a:r>
              </a:p>
            </p:txBody>
          </p:sp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311604" y="1106601"/>
                <a:ext cx="2460171" cy="6543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Родители - постав-</a:t>
                </a:r>
                <a:r>
                  <a:rPr kumimoji="0" lang="ru-RU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щики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услуг ДВО</a:t>
                </a:r>
              </a:p>
            </p:txBody>
          </p:sp>
          <p:sp>
            <p:nvSpPr>
              <p:cNvPr id="26" name="Объект 2"/>
              <p:cNvSpPr txBox="1">
                <a:spLocks/>
              </p:cNvSpPr>
              <p:nvPr/>
            </p:nvSpPr>
            <p:spPr>
              <a:xfrm>
                <a:off x="221790" y="1766483"/>
                <a:ext cx="2710547" cy="17161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Новая Зеландия, Южная Корея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родительские кооперативы</a:t>
                </a:r>
                <a:r>
                  <a:rPr kumimoji="0" lang="ru-RU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Япония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«1 день в шкуре воспитателя»</a:t>
                </a:r>
                <a:r>
                  <a:rPr kumimoji="0" lang="ru-RU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Малайзия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родители обязаны пробыть в ДО 4 ч./мес.</a:t>
                </a:r>
                <a:endParaRPr kumimoji="0" lang="ru-RU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Объект 2"/>
              <p:cNvSpPr txBox="1">
                <a:spLocks/>
              </p:cNvSpPr>
              <p:nvPr/>
            </p:nvSpPr>
            <p:spPr>
              <a:xfrm>
                <a:off x="6296023" y="3275183"/>
                <a:ext cx="2236915" cy="9754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Родители – советники и управленцы ДО</a:t>
                </a:r>
              </a:p>
            </p:txBody>
          </p:sp>
          <p:sp>
            <p:nvSpPr>
              <p:cNvPr id="34" name="Объект 2"/>
              <p:cNvSpPr txBox="1">
                <a:spLocks/>
              </p:cNvSpPr>
              <p:nvPr/>
            </p:nvSpPr>
            <p:spPr>
              <a:xfrm>
                <a:off x="6105422" y="4245999"/>
                <a:ext cx="2781401" cy="15338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Япония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система советов школьного управления </a:t>
                </a: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(с 2004 г.)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Корея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Гос. комитеты по ДВО различного уровня, а также </a:t>
                </a: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управл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комитеты детсадов включают родителей в качестве своих членов </a:t>
                </a: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(с 2012 г.)</a:t>
                </a:r>
              </a:p>
            </p:txBody>
          </p:sp>
          <p:sp>
            <p:nvSpPr>
              <p:cNvPr id="35" name="Объект 2"/>
              <p:cNvSpPr txBox="1">
                <a:spLocks/>
              </p:cNvSpPr>
              <p:nvPr/>
            </p:nvSpPr>
            <p:spPr>
              <a:xfrm>
                <a:off x="5600700" y="1106601"/>
                <a:ext cx="3124200" cy="6543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Родители - «</a:t>
                </a:r>
                <a:r>
                  <a:rPr kumimoji="0" lang="ru-RU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состави-тели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» и часть программ</a:t>
                </a:r>
              </a:p>
            </p:txBody>
          </p:sp>
          <p:sp>
            <p:nvSpPr>
              <p:cNvPr id="36" name="Объект 2"/>
              <p:cNvSpPr txBox="1">
                <a:spLocks/>
              </p:cNvSpPr>
              <p:nvPr/>
            </p:nvSpPr>
            <p:spPr>
              <a:xfrm>
                <a:off x="5719084" y="1799142"/>
                <a:ext cx="2962269" cy="12690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Юж</a:t>
                </a: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Корея 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Комитет по обзору </a:t>
                </a: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куррикулумов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ДВО включает представителей родительской общественности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Япония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обязательная часть содержания ДВО</a:t>
                </a:r>
              </a:p>
            </p:txBody>
          </p:sp>
          <p:sp>
            <p:nvSpPr>
              <p:cNvPr id="37" name="Объект 2"/>
              <p:cNvSpPr txBox="1">
                <a:spLocks/>
              </p:cNvSpPr>
              <p:nvPr/>
            </p:nvSpPr>
            <p:spPr>
              <a:xfrm>
                <a:off x="3106506" y="1103933"/>
                <a:ext cx="2265589" cy="6543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Родители - оценщики ДО</a:t>
                </a:r>
              </a:p>
            </p:txBody>
          </p:sp>
          <p:sp>
            <p:nvSpPr>
              <p:cNvPr id="38" name="Объект 2"/>
              <p:cNvSpPr txBox="1">
                <a:spLocks/>
              </p:cNvSpPr>
              <p:nvPr/>
            </p:nvSpPr>
            <p:spPr>
              <a:xfrm>
                <a:off x="2932336" y="1791319"/>
                <a:ext cx="2645906" cy="13291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Япония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родители в </a:t>
                </a: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оценоч-ных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советах анализируют самооценку ДО </a:t>
                </a: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(с 2007 г.)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14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Юж</a:t>
                </a:r>
                <a:r>
                  <a:rPr kumimoji="0" lang="ru-RU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Корея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родительские группы мониторинга обходят ДО раз в квартал</a:t>
                </a:r>
                <a:r>
                  <a:rPr kumimoji="0" lang="ru-RU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9077424" y="1991399"/>
          <a:ext cx="2826208" cy="22253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13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3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25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i="1" noProof="0" dirty="0"/>
                        <a:t>ДО</a:t>
                      </a:r>
                    </a:p>
                  </a:txBody>
                  <a:tcPr marL="36000" marR="360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i="1" noProof="0" dirty="0"/>
                        <a:t>родителя</a:t>
                      </a:r>
                    </a:p>
                  </a:txBody>
                  <a:tcPr marL="36000" marR="360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41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noProof="0" dirty="0"/>
                        <a:t>подвоз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cap="none" baseline="0" noProof="0" dirty="0"/>
                        <a:t>з</a:t>
                      </a:r>
                      <a:r>
                        <a:rPr lang="ru-RU" sz="1250" noProof="0" dirty="0"/>
                        <a:t>автрак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771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noProof="0" dirty="0"/>
                        <a:t>2-й завтрак </a:t>
                      </a:r>
                      <a:br>
                        <a:rPr lang="ru-RU" sz="1250" noProof="0" dirty="0"/>
                      </a:br>
                      <a:r>
                        <a:rPr lang="ru-RU" sz="1250" noProof="0" dirty="0"/>
                        <a:t>(10 ч. 30 мин.), полдник, ужин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noProof="0" dirty="0"/>
                        <a:t>проверка и мытье контейнера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56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noProof="0" dirty="0"/>
                        <a:t>ведение дневника,</a:t>
                      </a:r>
                      <a:r>
                        <a:rPr lang="ru-RU" sz="1250" baseline="0" noProof="0" dirty="0"/>
                        <a:t> заметки</a:t>
                      </a:r>
                      <a:endParaRPr lang="ru-RU" sz="1250" noProof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noProof="0" dirty="0"/>
                        <a:t>работа </a:t>
                      </a:r>
                      <a:r>
                        <a:rPr lang="ru-RU" sz="1250" baseline="0" noProof="0" dirty="0"/>
                        <a:t>по заметкам</a:t>
                      </a:r>
                      <a:endParaRPr lang="ru-RU" sz="1250" noProof="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56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noProof="0" dirty="0"/>
                        <a:t>отправка</a:t>
                      </a:r>
                      <a:r>
                        <a:rPr lang="ru-RU" sz="1250" baseline="0" noProof="0" dirty="0"/>
                        <a:t> плана занятий</a:t>
                      </a:r>
                      <a:endParaRPr lang="ru-RU" sz="1250" noProof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noProof="0" dirty="0"/>
                        <a:t>стирка подушки и одеяла</a:t>
                      </a:r>
                      <a:r>
                        <a:rPr lang="ru-RU" sz="1250" baseline="0" noProof="0" dirty="0"/>
                        <a:t> 1 раз/</a:t>
                      </a:r>
                      <a:r>
                        <a:rPr lang="ru-RU" sz="1250" baseline="0" noProof="0" dirty="0" err="1"/>
                        <a:t>нед</a:t>
                      </a:r>
                      <a:r>
                        <a:rPr lang="ru-RU" sz="1250" baseline="0" noProof="0" dirty="0"/>
                        <a:t>.</a:t>
                      </a:r>
                      <a:endParaRPr lang="ru-RU" sz="1250" noProof="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56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noProof="0" dirty="0"/>
                        <a:t>отправка</a:t>
                      </a:r>
                      <a:r>
                        <a:rPr lang="ru-RU" sz="1250" baseline="0" noProof="0" dirty="0"/>
                        <a:t> меню на месяц</a:t>
                      </a:r>
                      <a:endParaRPr lang="ru-RU" sz="1250" noProof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50" noProof="0" dirty="0"/>
                        <a:t>выполнение иных функций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8886823" y="1247775"/>
            <a:ext cx="0" cy="47173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8953505" y="1103933"/>
            <a:ext cx="2950127" cy="762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Кейс вовлечения родителей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 ДО Южной Кореи</a:t>
            </a:r>
            <a:r>
              <a:rPr kumimoji="0" lang="ru-RU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5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982123" y="6111318"/>
            <a:ext cx="301680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ru-RU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Табл. составлена из описания распорядка дня детских садов родителей, чьи дети посещали ДО в Южной Кореи (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https://www.youtube.com/watch?v=2OTfRmZ57nY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https://www.youtube.com/watch?v=WhhW-X-C6zo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др.)</a:t>
            </a:r>
            <a:endParaRPr kumimoji="0" lang="ru-RU" sz="9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000" y1="92172" x2="17000" y2="92172"/>
                        <a14:foregroundMark x1="28250" y1="96717" x2="29000" y2="96717"/>
                        <a14:foregroundMark x1="40000" y1="96212" x2="40000" y2="96212"/>
                        <a14:foregroundMark x1="51500" y1="97222" x2="51500" y2="97222"/>
                        <a14:foregroundMark x1="62500" y1="96465" x2="62500" y2="96465"/>
                        <a14:foregroundMark x1="93750" y1="53788" x2="93750" y2="53788"/>
                        <a14:foregroundMark x1="94750" y1="44192" x2="94750" y2="44192"/>
                        <a14:foregroundMark x1="5250" y1="46212" x2="5250" y2="46212"/>
                        <a14:foregroundMark x1="9250" y1="42172" x2="9250" y2="42172"/>
                        <a14:foregroundMark x1="2500" y1="51768" x2="2500" y2="51768"/>
                        <a14:foregroundMark x1="6250" y1="61869" x2="6250" y2="61869"/>
                        <a14:foregroundMark x1="9250" y1="45707" x2="9250" y2="45707"/>
                        <a14:foregroundMark x1="74500" y1="95707" x2="74500" y2="95707"/>
                        <a14:foregroundMark x1="8869" y1="51235" x2="8869" y2="51235"/>
                        <a14:foregroundMark x1="5505" y1="43519" x2="5505" y2="43519"/>
                        <a14:foregroundMark x1="6422" y1="42593" x2="6422" y2="42593"/>
                        <a14:foregroundMark x1="3058" y1="46605" x2="3058" y2="46605"/>
                        <a14:foregroundMark x1="8869" y1="43827" x2="8869" y2="43827"/>
                        <a14:foregroundMark x1="10703" y1="42901" x2="10703" y2="42901"/>
                        <a14:foregroundMark x1="4281" y1="43210" x2="4281" y2="43210"/>
                        <a14:foregroundMark x1="7645" y1="44444" x2="7645" y2="44444"/>
                        <a14:foregroundMark x1="5810" y1="53395" x2="5810" y2="53395"/>
                        <a14:foregroundMark x1="14985" y1="94753" x2="14985" y2="94753"/>
                        <a14:foregroundMark x1="22324" y1="97840" x2="22324" y2="97840"/>
                        <a14:foregroundMark x1="44343" y1="96605" x2="44343" y2="96605"/>
                        <a14:foregroundMark x1="35780" y1="97840" x2="35780" y2="97840"/>
                        <a14:foregroundMark x1="57798" y1="96605" x2="57798" y2="96605"/>
                        <a14:foregroundMark x1="69113" y1="97222" x2="69113" y2="97222"/>
                        <a14:foregroundMark x1="81040" y1="95988" x2="81040" y2="95988"/>
                        <a14:foregroundMark x1="86239" y1="94753" x2="86239" y2="94753"/>
                        <a14:foregroundMark x1="90520" y1="89198" x2="90520" y2="89198"/>
                        <a14:foregroundMark x1="95413" y1="57099" x2="95413" y2="57099"/>
                        <a14:foregroundMark x1="45566" y1="45988" x2="45566" y2="45988"/>
                        <a14:foregroundMark x1="44954" y1="38889" x2="44954" y2="38889"/>
                        <a14:foregroundMark x1="48624" y1="33951" x2="48624" y2="33951"/>
                        <a14:foregroundMark x1="52599" y1="40741" x2="52599" y2="40741"/>
                        <a14:foregroundMark x1="52905" y1="45988" x2="52905" y2="45988"/>
                        <a14:foregroundMark x1="46789" y1="43210" x2="46789" y2="43210"/>
                        <a14:foregroundMark x1="43119" y1="43210" x2="43119" y2="43210"/>
                        <a14:foregroundMark x1="41896" y1="45062" x2="41896" y2="45062"/>
                        <a14:foregroundMark x1="41896" y1="47531" x2="41896" y2="47531"/>
                        <a14:foregroundMark x1="43731" y1="50926" x2="43731" y2="50926"/>
                        <a14:foregroundMark x1="47095" y1="51852" x2="47095" y2="51852"/>
                        <a14:foregroundMark x1="51376" y1="50000" x2="51376" y2="50000"/>
                        <a14:foregroundMark x1="54434" y1="47222" x2="54434" y2="47222"/>
                        <a14:foregroundMark x1="55352" y1="42593" x2="55352" y2="42593"/>
                        <a14:foregroundMark x1="56269" y1="53086" x2="56269" y2="53086"/>
                        <a14:foregroundMark x1="60550" y1="43827" x2="60550" y2="43827"/>
                        <a14:foregroundMark x1="61162" y1="40123" x2="61162" y2="40123"/>
                        <a14:foregroundMark x1="89297" y1="87346" x2="89297" y2="87346"/>
                        <a14:foregroundMark x1="85015" y1="91358" x2="85015" y2="91358"/>
                        <a14:foregroundMark x1="77676" y1="92593" x2="77676" y2="92593"/>
                        <a14:foregroundMark x1="96024" y1="47531" x2="96024" y2="47531"/>
                        <a14:foregroundMark x1="4893" y1="50617" x2="4893" y2="50617"/>
                        <a14:foregroundMark x1="3364" y1="56790" x2="3364" y2="56790"/>
                        <a14:foregroundMark x1="43731" y1="8333" x2="43731" y2="8333"/>
                        <a14:foregroundMark x1="60550" y1="8333" x2="60550" y2="8333"/>
                        <a14:foregroundMark x1="69113" y1="8642" x2="69113" y2="8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66" y="4326410"/>
            <a:ext cx="790858" cy="782949"/>
          </a:xfrm>
          <a:prstGeom prst="rect">
            <a:avLst/>
          </a:prstGeom>
        </p:spPr>
      </p:pic>
      <p:sp>
        <p:nvSpPr>
          <p:cNvPr id="43" name="Объект 2"/>
          <p:cNvSpPr txBox="1">
            <a:spLocks/>
          </p:cNvSpPr>
          <p:nvPr/>
        </p:nvSpPr>
        <p:spPr>
          <a:xfrm>
            <a:off x="10699016" y="5123354"/>
            <a:ext cx="1299916" cy="283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фирменный ранец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с ФИО ребенка</a:t>
            </a:r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9090456" y="5182730"/>
            <a:ext cx="811563" cy="31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поднос-контейнер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9987953" y="5220208"/>
            <a:ext cx="752451" cy="443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дневник и рабочая тетрадь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39" y="4516418"/>
            <a:ext cx="551272" cy="666312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348" y="4419188"/>
            <a:ext cx="551272" cy="666312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7" b="96104" l="2804" r="97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0" t="14984" r="3538" b="3246"/>
          <a:stretch/>
        </p:blipFill>
        <p:spPr>
          <a:xfrm>
            <a:off x="9137099" y="4485929"/>
            <a:ext cx="789254" cy="676622"/>
          </a:xfrm>
          <a:prstGeom prst="rect">
            <a:avLst/>
          </a:prstGeom>
        </p:spPr>
      </p:pic>
      <p:sp>
        <p:nvSpPr>
          <p:cNvPr id="50" name="Объект 2"/>
          <p:cNvSpPr txBox="1">
            <a:spLocks/>
          </p:cNvSpPr>
          <p:nvPr/>
        </p:nvSpPr>
        <p:spPr>
          <a:xfrm>
            <a:off x="9622217" y="5762250"/>
            <a:ext cx="1299916" cy="283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постельные принадлежности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99229" y="1708106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Обязанности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16" b="94888" l="4813" r="97563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913" y="5445145"/>
            <a:ext cx="1058134" cy="6467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7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1" y="59985"/>
            <a:ext cx="12192000" cy="738852"/>
          </a:xfrm>
          <a:solidFill>
            <a:srgbClr val="002B82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МОДЕЛИ ДОШКОЛЬНОГО ВОСПИТАНИЯ И ОБУЧЕНИЯ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F8E1689-DFE9-BFFD-A7C0-0F763A5B00D7}"/>
              </a:ext>
            </a:extLst>
          </p:cNvPr>
          <p:cNvSpPr/>
          <p:nvPr/>
        </p:nvSpPr>
        <p:spPr>
          <a:xfrm>
            <a:off x="426128" y="1793395"/>
            <a:ext cx="11023974" cy="63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kern="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Проведены исследования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оценки качества дошкольного образования с использованием рейтинговой шкалы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ECERS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-3, которая используется во всем мире в качестве комплексного инструмента оценки             </a:t>
            </a:r>
            <a:r>
              <a:rPr lang="kk-KZ" sz="1400" b="1" i="1" dirty="0">
                <a:solidFill>
                  <a:srgbClr val="ACD4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(Модель – п.38) </a:t>
            </a:r>
            <a:r>
              <a:rPr lang="kk-KZ" sz="1600" b="1" dirty="0">
                <a:solidFill>
                  <a:srgbClr val="ACD4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endParaRPr lang="ru-RU" sz="14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ашивка 26">
            <a:extLst>
              <a:ext uri="{FF2B5EF4-FFF2-40B4-BE49-F238E27FC236}">
                <a16:creationId xmlns="" xmlns:a16="http://schemas.microsoft.com/office/drawing/2014/main" id="{6C4773D9-7671-1B15-1E32-02B9F9F0FA36}"/>
              </a:ext>
            </a:extLst>
          </p:cNvPr>
          <p:cNvSpPr/>
          <p:nvPr/>
        </p:nvSpPr>
        <p:spPr>
          <a:xfrm>
            <a:off x="0" y="1058250"/>
            <a:ext cx="4194810" cy="545906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Нормативное правовое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сопровождение изменений в содержании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ашивка 25">
            <a:extLst>
              <a:ext uri="{FF2B5EF4-FFF2-40B4-BE49-F238E27FC236}">
                <a16:creationId xmlns="" xmlns:a16="http://schemas.microsoft.com/office/drawing/2014/main" id="{BA08057D-9ED4-ACEE-F33B-8D888C9ED332}"/>
              </a:ext>
            </a:extLst>
          </p:cNvPr>
          <p:cNvSpPr/>
          <p:nvPr/>
        </p:nvSpPr>
        <p:spPr>
          <a:xfrm>
            <a:off x="3839797" y="1073474"/>
            <a:ext cx="3025602" cy="559987"/>
          </a:xfrm>
          <a:prstGeom prst="chevron">
            <a:avLst/>
          </a:prstGeom>
          <a:solidFill>
            <a:srgbClr val="CCE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И</a:t>
            </a:r>
            <a:r>
              <a:rPr lang="ru-RU" sz="1400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сследование </a:t>
            </a:r>
            <a:r>
              <a:rPr lang="ru-RU" sz="14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качества дошкольного образования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ашивка 24">
            <a:extLst>
              <a:ext uri="{FF2B5EF4-FFF2-40B4-BE49-F238E27FC236}">
                <a16:creationId xmlns="" xmlns:a16="http://schemas.microsoft.com/office/drawing/2014/main" id="{D6B34EF9-6B98-B3FD-7C5E-089525356893}"/>
              </a:ext>
            </a:extLst>
          </p:cNvPr>
          <p:cNvSpPr/>
          <p:nvPr/>
        </p:nvSpPr>
        <p:spPr>
          <a:xfrm>
            <a:off x="6526883" y="1077569"/>
            <a:ext cx="2830181" cy="545905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       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Пилотный проект</a:t>
            </a:r>
          </a:p>
        </p:txBody>
      </p:sp>
      <p:sp>
        <p:nvSpPr>
          <p:cNvPr id="6" name="Нашивка 23">
            <a:extLst>
              <a:ext uri="{FF2B5EF4-FFF2-40B4-BE49-F238E27FC236}">
                <a16:creationId xmlns="" xmlns:a16="http://schemas.microsoft.com/office/drawing/2014/main" id="{269A1AB8-9BAD-0CEC-C9E5-D1FFC1739C65}"/>
              </a:ext>
            </a:extLst>
          </p:cNvPr>
          <p:cNvSpPr/>
          <p:nvPr/>
        </p:nvSpPr>
        <p:spPr>
          <a:xfrm>
            <a:off x="9076256" y="1067581"/>
            <a:ext cx="3115744" cy="545905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 ВУЗами и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E4BE9857-3A37-CB53-070B-6F8AC685A6A6}"/>
              </a:ext>
            </a:extLst>
          </p:cNvPr>
          <p:cNvSpPr txBox="1">
            <a:spLocks/>
          </p:cNvSpPr>
          <p:nvPr/>
        </p:nvSpPr>
        <p:spPr>
          <a:xfrm>
            <a:off x="4025308" y="3087585"/>
            <a:ext cx="3862544" cy="2328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апреле-мае текущего года стартовали два пилотных </a:t>
            </a:r>
            <a:r>
              <a:rPr lang="kk-KZ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проекта «Центры компетенций» 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основных, 7 контрольных групп)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kk-KZ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«Два педагога в группе дошкольной организации в течение дня»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(9 основных, 7 контрольных групп)</a:t>
            </a: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kk-KZ" sz="1800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(приказ МОН РК №126 от 01.04.2022 г.)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x-none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6">
            <a:extLst>
              <a:ext uri="{FF2B5EF4-FFF2-40B4-BE49-F238E27FC236}">
                <a16:creationId xmlns="" xmlns:a16="http://schemas.microsoft.com/office/drawing/2014/main" id="{274DA003-DD14-5A89-F45E-89D007D22D54}"/>
              </a:ext>
            </a:extLst>
          </p:cNvPr>
          <p:cNvSpPr txBox="1">
            <a:spLocks/>
          </p:cNvSpPr>
          <p:nvPr/>
        </p:nvSpPr>
        <p:spPr>
          <a:xfrm>
            <a:off x="312409" y="3089406"/>
            <a:ext cx="3677370" cy="503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Определены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«точек роста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для пилотирования критериев качества ДВО</a:t>
            </a:r>
            <a:endParaRPr lang="kk-KZ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813AB277-26DF-AE2A-00B3-1BFEDE912875}"/>
              </a:ext>
            </a:extLst>
          </p:cNvPr>
          <p:cNvSpPr txBox="1">
            <a:spLocks/>
          </p:cNvSpPr>
          <p:nvPr/>
        </p:nvSpPr>
        <p:spPr>
          <a:xfrm>
            <a:off x="8270695" y="3084068"/>
            <a:ext cx="3518747" cy="141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составляющих критериев оценки ДВО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единых критериев оценки качества ДВО (КП 2022г)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B2AF7B41-D2F0-40CA-F4B3-9E6E60B3A50B}"/>
              </a:ext>
            </a:extLst>
          </p:cNvPr>
          <p:cNvCxnSpPr/>
          <p:nvPr/>
        </p:nvCxnSpPr>
        <p:spPr>
          <a:xfrm>
            <a:off x="4061645" y="2500579"/>
            <a:ext cx="0" cy="2952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9BD26A30-BA9A-9602-5755-9BE0589686F3}"/>
              </a:ext>
            </a:extLst>
          </p:cNvPr>
          <p:cNvCxnSpPr/>
          <p:nvPr/>
        </p:nvCxnSpPr>
        <p:spPr>
          <a:xfrm>
            <a:off x="8161750" y="2488993"/>
            <a:ext cx="0" cy="2952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ашивка 14">
            <a:extLst>
              <a:ext uri="{FF2B5EF4-FFF2-40B4-BE49-F238E27FC236}">
                <a16:creationId xmlns="" xmlns:a16="http://schemas.microsoft.com/office/drawing/2014/main" id="{868A204B-6942-5518-6744-18F8E7D51D2E}"/>
              </a:ext>
            </a:extLst>
          </p:cNvPr>
          <p:cNvSpPr/>
          <p:nvPr/>
        </p:nvSpPr>
        <p:spPr>
          <a:xfrm rot="5400000">
            <a:off x="5893107" y="2160090"/>
            <a:ext cx="464136" cy="10678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ашивка 14">
            <a:extLst>
              <a:ext uri="{FF2B5EF4-FFF2-40B4-BE49-F238E27FC236}">
                <a16:creationId xmlns="" xmlns:a16="http://schemas.microsoft.com/office/drawing/2014/main" id="{BC6BA0A1-C993-EE97-A6F5-2E29E411DCED}"/>
              </a:ext>
            </a:extLst>
          </p:cNvPr>
          <p:cNvSpPr/>
          <p:nvPr/>
        </p:nvSpPr>
        <p:spPr>
          <a:xfrm rot="5400000">
            <a:off x="10079967" y="2160090"/>
            <a:ext cx="464136" cy="10678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ашивка 14">
            <a:extLst>
              <a:ext uri="{FF2B5EF4-FFF2-40B4-BE49-F238E27FC236}">
                <a16:creationId xmlns="" xmlns:a16="http://schemas.microsoft.com/office/drawing/2014/main" id="{4799E3EB-3CDD-4C1D-E17C-AAC84E0312ED}"/>
              </a:ext>
            </a:extLst>
          </p:cNvPr>
          <p:cNvSpPr/>
          <p:nvPr/>
        </p:nvSpPr>
        <p:spPr>
          <a:xfrm rot="5400000">
            <a:off x="1809670" y="2187152"/>
            <a:ext cx="464136" cy="10678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9C9642C-E7B4-10F8-689A-D7853022C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99" y="4826847"/>
            <a:ext cx="1616016" cy="16030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DDBB585-A21E-DF39-A7F5-F5D3CBB34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28" y="3729002"/>
            <a:ext cx="3616669" cy="238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 РАХМЕТ! 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AA196-378B-4E34-85CE-A28CFE21B26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865728" y="2457510"/>
            <a:ext cx="5781330" cy="4146490"/>
            <a:chOff x="8607086" y="3323424"/>
            <a:chExt cx="3749906" cy="294139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9661743" y="3355413"/>
              <a:ext cx="2695249" cy="434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8 (7172) 28-09-50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8" name="Picture 2" descr="Контакты - Мебель на заказ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384" y="3323424"/>
              <a:ext cx="606392" cy="284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Infográfico: o método por trás de um email de marketing da Apple –  MacMagaz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6188" y="3702226"/>
              <a:ext cx="403497" cy="403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8607086" y="3780767"/>
              <a:ext cx="2737286" cy="434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36195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i-rrd2021@mail.ru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9123464" y="5150238"/>
              <a:ext cx="409628" cy="296647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Овал 11"/>
            <p:cNvSpPr/>
            <p:nvPr/>
          </p:nvSpPr>
          <p:spPr>
            <a:xfrm>
              <a:off x="9162204" y="4153265"/>
              <a:ext cx="403840" cy="358803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Овал 12"/>
            <p:cNvSpPr/>
            <p:nvPr/>
          </p:nvSpPr>
          <p:spPr>
            <a:xfrm>
              <a:off x="9152472" y="4640775"/>
              <a:ext cx="413505" cy="380756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9711154" y="5134718"/>
              <a:ext cx="2452661" cy="113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Балаларды </a:t>
              </a:r>
              <a:r>
                <a:rPr kumimoji="0" lang="ru-RU" sz="2400" b="0" i="0" u="none" strike="noStrike" kern="5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ерте</a:t>
              </a: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5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дамыту</a:t>
              </a: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 институты 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661743" y="4206122"/>
              <a:ext cx="2452661" cy="434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doshkola_kz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688471" y="4568389"/>
              <a:ext cx="2452661" cy="1477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Мектепке </a:t>
              </a:r>
              <a:r>
                <a:rPr kumimoji="0" lang="ru-RU" sz="2400" b="0" i="0" u="none" strike="noStrike" kern="5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дейінгі</a:t>
              </a: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5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ұйым</a:t>
              </a: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5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педагогтері</a:t>
              </a:r>
              <a:r>
                <a:rPr kumimoji="0" lang="ru-RU" sz="2400" b="0" i="0" u="none" strike="noStrike" kern="5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 (клуб) </a:t>
              </a:r>
            </a:p>
          </p:txBody>
        </p:sp>
      </p:grpSp>
      <p:pic>
        <p:nvPicPr>
          <p:cNvPr id="17" name="Picture 2" descr="Diary Png - Paper And Pencil Png Transparent PNG - 3123x1665 - Free  Download on Nice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5" y="3854476"/>
            <a:ext cx="3111387" cy="249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575" y="1308666"/>
            <a:ext cx="11637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УТВЕРЖДЕНИЕ МОДЕЛИ РАЗВИТИЯ ДОШКОЛЬНОГО ВОСПИТАНИЯ И </a:t>
            </a:r>
            <a:r>
              <a:rPr kumimoji="0" lang="kk-KZ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ОБУЧЕНИЯ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738852"/>
          </a:xfrm>
          <a:prstGeom prst="rect">
            <a:avLst/>
          </a:prstGeom>
          <a:solidFill>
            <a:srgbClr val="002B8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РЕФОРМА СИСТЕМЫ ДОШКОЛЬНОГО ОБРАЗОВАНИЯ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56785"/>
              </p:ext>
            </p:extLst>
          </p:nvPr>
        </p:nvGraphicFramePr>
        <p:xfrm>
          <a:off x="642551" y="3682315"/>
          <a:ext cx="7723527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7235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71682">
                <a:tc>
                  <a:txBody>
                    <a:bodyPr/>
                    <a:lstStyle/>
                    <a:p>
                      <a:pPr marL="342900" indent="-342900" algn="just" rtl="0">
                        <a:buFont typeface="Wingdings" panose="05000000000000000000" pitchFamily="2" charset="2"/>
                        <a:buChar char="q"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Цель модели - определить направление и принципы развития дошкольного воспитания и обучения, предусматривающей формирование и социализацию здоровых, самостоятельных, любознательных, коммуникабельных, критически мыслящих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детей. 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730255" y="833476"/>
            <a:ext cx="1671145" cy="27982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89114"/>
            <a:ext cx="11957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КОМПЛЕКСНЫЙ ПОДХОД К РЕШЕНИЮ ПРОБЛЕМ СИСТЕМЫ ДОШКОЛЬНОГО </a:t>
            </a:r>
            <a:r>
              <a:rPr kumimoji="0" lang="kk-KZ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730255" y="1764236"/>
            <a:ext cx="1671145" cy="27982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730255" y="2915128"/>
            <a:ext cx="1671145" cy="27982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4" descr="Ойынның пайдас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354" y="3425587"/>
            <a:ext cx="3338173" cy="3043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382138"/>
            <a:ext cx="3794078" cy="6114196"/>
          </a:xfrm>
          <a:prstGeom prst="rect">
            <a:avLst/>
          </a:prstGeom>
          <a:solidFill>
            <a:srgbClr val="002B8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kk-KZ" sz="2800" b="1" i="1" kern="0" spc="-6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kk-KZ" sz="2800" b="1" i="1" kern="0" spc="-6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kk-KZ" sz="2000" b="1" kern="0" spc="-6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СТАНДАРТ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kk-KZ" sz="2000" b="1" kern="0" spc="-6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kk-KZ" sz="2000" b="1" kern="0" spc="-6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ПЛАН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kk-KZ" sz="2000" b="1" kern="0" spc="-6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kk-KZ" sz="2000" b="1" kern="0" spc="-6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sz="2000" b="1" kern="0" spc="-6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ВОСПИТАНИЯ И ОБУЧЕНИЯ</a:t>
            </a:r>
            <a:endParaRPr lang="ru-RU" sz="12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3434631" y="3014757"/>
            <a:ext cx="1671145" cy="492872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5" name="Picture 2" descr="Педагогам © Отдел по образованию Лиозненского районного исполнительного  комитета">
            <a:extLst>
              <a:ext uri="{FF2B5EF4-FFF2-40B4-BE49-F238E27FC236}">
                <a16:creationId xmlns="" xmlns:a16="http://schemas.microsoft.com/office/drawing/2014/main" id="{2D3AF92E-9432-2936-E2C7-4AFCB4EE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35" y="2425621"/>
            <a:ext cx="2147947" cy="15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656394" y="1737699"/>
            <a:ext cx="40851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rPr>
              <a:t>ПРОГРАММА РАННЕГО РАЗВИТИЯ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rPr>
              <a:t>фокусируется на целостном развитии ребенка, комплексном и активном обучении </a:t>
            </a:r>
            <a:r>
              <a:rPr kumimoji="0" lang="ru-RU" sz="240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rPr>
              <a:t>через</a:t>
            </a:r>
            <a:r>
              <a:rPr kumimoji="0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rPr>
              <a:t> целенаправленные игры</a:t>
            </a:r>
          </a:p>
        </p:txBody>
      </p:sp>
    </p:spTree>
    <p:extLst>
      <p:ext uri="{BB962C8B-B14F-4D97-AF65-F5344CB8AC3E}">
        <p14:creationId xmlns:p14="http://schemas.microsoft.com/office/powerpoint/2010/main" val="38529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" y="3855"/>
            <a:ext cx="12192001" cy="4616648"/>
            <a:chOff x="299006" y="1746989"/>
            <a:chExt cx="7801897" cy="46166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99006" y="1774524"/>
              <a:ext cx="3125761" cy="4585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>
                <a:buFont typeface="Wingdings" pitchFamily="2" charset="2"/>
                <a:buChar char="Ø"/>
              </a:pPr>
              <a:r>
                <a:rPr lang="kk-KZ" sz="24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КАК БЫЛО ?</a:t>
              </a:r>
            </a:p>
            <a:p>
              <a:pPr marL="285750" indent="-285750" algn="justLow">
                <a:buFont typeface="Wingdings" pitchFamily="2" charset="2"/>
                <a:buChar char="q"/>
              </a:pPr>
              <a:endPara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463550" lvl="1" indent="-285750" algn="justLow">
                <a:buClr>
                  <a:srgbClr val="002060"/>
                </a:buClr>
                <a:buFont typeface="Wingdings" pitchFamily="2" charset="2"/>
                <a:buChar char="q"/>
              </a:pP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Проводились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уроки за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партой, по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часовой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нагрузке</a:t>
              </a:r>
            </a:p>
            <a:p>
              <a:pPr marL="463550" lvl="1" indent="-285750" algn="justLow">
                <a:buClr>
                  <a:srgbClr val="002060"/>
                </a:buClr>
                <a:buFont typeface="Wingdings" pitchFamily="2" charset="2"/>
                <a:buChar char="q"/>
              </a:pPr>
              <a:endParaRPr lang="kk-K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63550" lvl="1" indent="-285750" algn="justLow">
                <a:buClr>
                  <a:srgbClr val="002060"/>
                </a:buClr>
                <a:buFont typeface="Wingdings" pitchFamily="2" charset="2"/>
                <a:buChar char="q"/>
              </a:pPr>
              <a:r>
                <a:rPr lang="kk-K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Образовательные области воспринимались как предметы</a:t>
              </a:r>
            </a:p>
            <a:p>
              <a:pPr marL="463550" lvl="1" indent="-285750" algn="justLow">
                <a:buClr>
                  <a:srgbClr val="002060"/>
                </a:buClr>
                <a:buFont typeface="Wingdings" pitchFamily="2" charset="2"/>
                <a:buChar char="q"/>
              </a:pPr>
              <a:endParaRPr lang="kk-K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63550" lvl="1" indent="-285750" algn="justLow">
                <a:buClr>
                  <a:srgbClr val="002060"/>
                </a:buClr>
                <a:buFont typeface="Wingdings" pitchFamily="2" charset="2"/>
                <a:buChar char="q"/>
              </a:pPr>
              <a:r>
                <a:rPr lang="kk-K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 учитывались возрастные особенности детей</a:t>
              </a:r>
              <a:endParaRPr lang="kk-K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63550" lvl="1" indent="-285750" algn="justLow">
                <a:buClr>
                  <a:srgbClr val="002060"/>
                </a:buClr>
                <a:buFont typeface="Wingdings" pitchFamily="2" charset="2"/>
                <a:buChar char="q"/>
              </a:pPr>
              <a:endParaRPr lang="kk-K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63550" lvl="1" indent="-285750" algn="justLow">
                <a:buClr>
                  <a:srgbClr val="002060"/>
                </a:buClr>
                <a:buFont typeface="Wingdings" pitchFamily="2" charset="2"/>
                <a:buChar char="q"/>
              </a:pPr>
              <a:r>
                <a:rPr lang="kk-K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Вместо развивающей среды, были недоступные игрушки на полках</a:t>
              </a:r>
              <a:endParaRPr lang="kk-K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63550" lvl="1" indent="-285750" algn="justLow">
                <a:buClr>
                  <a:srgbClr val="002060"/>
                </a:buClr>
                <a:buFont typeface="Wingdings" pitchFamily="2" charset="2"/>
                <a:buChar char="q"/>
              </a:pPr>
              <a:endParaRPr lang="kk-K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63550" lvl="1" indent="-285750" algn="justLow">
                <a:buClr>
                  <a:srgbClr val="002060"/>
                </a:buClr>
                <a:buFont typeface="Wingdings" pitchFamily="2" charset="2"/>
                <a:buChar char="q"/>
              </a:pPr>
              <a:r>
                <a:rPr lang="kk-K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Дети мало играли, не выражали желание</a:t>
              </a:r>
              <a:endPara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84068" y="1746989"/>
              <a:ext cx="4316835" cy="4616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>
                <a:buFont typeface="Wingdings" pitchFamily="2" charset="2"/>
                <a:buChar char="Ø"/>
              </a:pPr>
              <a:r>
                <a:rPr lang="kk-KZ" sz="24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ЧТО ИЗМЕНИЛОСЬ ?</a:t>
              </a:r>
            </a:p>
            <a:p>
              <a:pPr marL="285750" indent="-285750">
                <a:buFont typeface="Wingdings" pitchFamily="2" charset="2"/>
                <a:buChar char="q"/>
              </a:pPr>
              <a:endPara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557213" lvl="1" indent="-285750" algn="just">
                <a:buClr>
                  <a:srgbClr val="002060"/>
                </a:buClr>
                <a:buFont typeface="Wingdings" panose="05000000000000000000" pitchFamily="2" charset="2"/>
                <a:buChar char="q"/>
                <a:tabLst>
                  <a:tab pos="177800" algn="l"/>
                </a:tabLst>
              </a:pPr>
              <a:r>
                <a:rPr lang="kk-KZ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kk-K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ланирование </a:t>
              </a:r>
              <a:r>
                <a:rPr lang="kk-K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деятельности в течение </a:t>
              </a:r>
              <a:r>
                <a:rPr lang="kk-K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дня без привязки к урокам по 15-20 минут, ребенок воспитывается с момента прихода в детский сад до ухода домой </a:t>
              </a:r>
              <a:endParaRPr lang="ru-RU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57213" lvl="1" indent="-285750" algn="just">
                <a:buClr>
                  <a:srgbClr val="002060"/>
                </a:buClr>
                <a:buFont typeface="Wingdings" panose="05000000000000000000" pitchFamily="2" charset="2"/>
                <a:buChar char="q"/>
                <a:tabLst>
                  <a:tab pos="177800" algn="l"/>
                </a:tabLst>
              </a:pP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57213" lvl="1" indent="-285750" algn="just">
                <a:buClr>
                  <a:srgbClr val="002060"/>
                </a:buClr>
                <a:buFont typeface="Wingdings" panose="05000000000000000000" pitchFamily="2" charset="2"/>
                <a:buChar char="q"/>
                <a:tabLst>
                  <a:tab pos="177800" algn="l"/>
                </a:tabLst>
              </a:pP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Создание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безопасной, доступной и развивающей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предметно-пространственной среды</a:t>
              </a:r>
            </a:p>
            <a:p>
              <a:pPr marL="557213" lvl="1" indent="-285750" algn="just">
                <a:buClr>
                  <a:srgbClr val="002060"/>
                </a:buClr>
                <a:buFont typeface="Wingdings" panose="05000000000000000000" pitchFamily="2" charset="2"/>
                <a:buChar char="q"/>
                <a:tabLst>
                  <a:tab pos="177800" algn="l"/>
                </a:tabLst>
              </a:pP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57213" lvl="1" indent="-285750" algn="just">
                <a:buClr>
                  <a:srgbClr val="002060"/>
                </a:buClr>
                <a:buFont typeface="Wingdings" panose="05000000000000000000" pitchFamily="2" charset="2"/>
                <a:buChar char="q"/>
                <a:tabLst>
                  <a:tab pos="177800" algn="l"/>
                </a:tabLst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Обучение идет в направлении от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конкретного наглядного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опыта – к абстрактным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понятиям</a:t>
              </a:r>
            </a:p>
            <a:p>
              <a:pPr marL="557213" lvl="1" indent="-285750" algn="just">
                <a:buClr>
                  <a:srgbClr val="002060"/>
                </a:buClr>
                <a:buFont typeface="Wingdings" panose="05000000000000000000" pitchFamily="2" charset="2"/>
                <a:buChar char="q"/>
                <a:tabLst>
                  <a:tab pos="177800" algn="l"/>
                </a:tabLst>
              </a:pP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57213" lvl="1" indent="-285750" algn="just">
                <a:buClr>
                  <a:srgbClr val="002060"/>
                </a:buClr>
                <a:buFont typeface="Wingdings" panose="05000000000000000000" pitchFamily="2" charset="2"/>
                <a:buChar char="q"/>
                <a:tabLst>
                  <a:tab pos="177800" algn="l"/>
                </a:tabLst>
              </a:pP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Педагогические подходы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ориентированы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ребенка</a:t>
              </a:r>
            </a:p>
            <a:p>
              <a:pPr marL="557213" lvl="1" indent="-285750" algn="just">
                <a:buClr>
                  <a:srgbClr val="002060"/>
                </a:buClr>
                <a:buFont typeface="Wingdings" panose="05000000000000000000" pitchFamily="2" charset="2"/>
                <a:buChar char="q"/>
                <a:tabLst>
                  <a:tab pos="177800" algn="l"/>
                </a:tabLst>
              </a:pP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57213" lvl="1" indent="-285750" algn="just">
                <a:buClr>
                  <a:srgbClr val="002060"/>
                </a:buClr>
                <a:buFont typeface="Wingdings" panose="05000000000000000000" pitchFamily="2" charset="2"/>
                <a:buChar char="q"/>
                <a:tabLst>
                  <a:tab pos="177800" algn="l"/>
                </a:tabLst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Детей учат не запоминать, а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приобретать навыки 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4" descr="Детские сады на улице Сакена Сейфуллина - телефоны, адреса, отзывы -  Нур-Султан (Астана) - Zoon.k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24" y="4791008"/>
            <a:ext cx="3218034" cy="195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8FC8028-7283-9DAA-53E3-1BB5261A58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8" y="4797228"/>
            <a:ext cx="3190772" cy="193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ашивка 1"/>
          <p:cNvSpPr/>
          <p:nvPr/>
        </p:nvSpPr>
        <p:spPr>
          <a:xfrm>
            <a:off x="5104261" y="519258"/>
            <a:ext cx="492599" cy="5067465"/>
          </a:xfrm>
          <a:prstGeom prst="chevron">
            <a:avLst>
              <a:gd name="adj" fmla="val 86017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57461" y="6247168"/>
            <a:ext cx="2743200" cy="365125"/>
          </a:xfrm>
        </p:spPr>
        <p:txBody>
          <a:bodyPr/>
          <a:lstStyle/>
          <a:p>
            <a:fld id="{7996C537-5C62-4DFD-B787-8510747E99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241" y="834342"/>
            <a:ext cx="2655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ru-RU" b="1" dirty="0" smtClean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ЦЕЛОСТНОЕ </a:t>
            </a:r>
          </a:p>
          <a:p>
            <a:pPr algn="ctr" defTabSz="457200"/>
            <a:r>
              <a:rPr lang="ru-RU" b="1" dirty="0" smtClean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РЕБЕНКА </a:t>
            </a:r>
            <a:endParaRPr lang="ru-RU" dirty="0">
              <a:solidFill>
                <a:srgbClr val="ED7D3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2905" y="4297821"/>
            <a:ext cx="4389226" cy="1723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28594" lvl="0" indent="-228594"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</a:pPr>
            <a:endParaRPr lang="kk-KZ" altLang="ru-RU" sz="16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lvl="0" indent="-285750"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ru-RU" altLang="ru-RU" kern="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Минимизирована нагрузка на детей</a:t>
            </a:r>
          </a:p>
          <a:p>
            <a:pPr lvl="0"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endParaRPr lang="ru-RU" altLang="ru-RU" kern="0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lvl="0" indent="-285750"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ru-RU" altLang="ru-RU" kern="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Разработан примерный словарный минимум для овладения государственным языком</a:t>
            </a:r>
            <a:endParaRPr lang="ru-RU" altLang="ru-RU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3" y="2964959"/>
            <a:ext cx="3624581" cy="1449832"/>
          </a:xfrm>
          <a:prstGeom prst="rect">
            <a:avLst/>
          </a:prstGeom>
        </p:spPr>
      </p:pic>
      <p:cxnSp>
        <p:nvCxnSpPr>
          <p:cNvPr id="8" name="Соединительная линия уступом 7"/>
          <p:cNvCxnSpPr/>
          <p:nvPr/>
        </p:nvCxnSpPr>
        <p:spPr>
          <a:xfrm>
            <a:off x="1356442" y="1628860"/>
            <a:ext cx="2074333" cy="1055149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8300879" y="1480673"/>
            <a:ext cx="2124889" cy="1159674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557461" y="693626"/>
            <a:ext cx="3567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ru-RU" b="1" dirty="0" smtClean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ЦЕЛЕВАЯ ИГРА  –</a:t>
            </a:r>
          </a:p>
          <a:p>
            <a:pPr algn="ctr" defTabSz="457200"/>
            <a:r>
              <a:rPr lang="ru-RU" b="1" dirty="0" smtClean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ВЕДУЩАЯ  ДЕЯТЕЛЬНОСТЬ </a:t>
            </a:r>
            <a:endParaRPr lang="ru-RU" dirty="0">
              <a:solidFill>
                <a:srgbClr val="ED7D3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6139" t="13301"/>
          <a:stretch/>
        </p:blipFill>
        <p:spPr>
          <a:xfrm>
            <a:off x="8698529" y="2524665"/>
            <a:ext cx="3285956" cy="2090175"/>
          </a:xfrm>
          <a:prstGeom prst="ellipse">
            <a:avLst/>
          </a:prstGeom>
        </p:spPr>
      </p:pic>
      <p:sp>
        <p:nvSpPr>
          <p:cNvPr id="25" name="Блок-схема: объединение 24"/>
          <p:cNvSpPr/>
          <p:nvPr/>
        </p:nvSpPr>
        <p:spPr>
          <a:xfrm>
            <a:off x="4940490" y="3812612"/>
            <a:ext cx="1451843" cy="24286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42905" y="228476"/>
            <a:ext cx="4389226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ru-RU" altLang="ru-RU" kern="0" dirty="0" smtClean="0">
                <a:latin typeface="Arial" pitchFamily="34" charset="0"/>
                <a:cs typeface="Arial" panose="020B0604020202020204" pitchFamily="34" charset="0"/>
                <a:sym typeface="Arial" panose="020B0604020202020204" pitchFamily="34" charset="0"/>
              </a:rPr>
              <a:t>Содержание </a:t>
            </a:r>
            <a:r>
              <a:rPr lang="ru-RU" altLang="ru-RU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программы реализуется </a:t>
            </a:r>
            <a:r>
              <a:rPr lang="ru-RU" altLang="ru-RU" kern="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педагогом </a:t>
            </a:r>
            <a:r>
              <a:rPr lang="ru-RU" altLang="ru-RU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 течение дня в игровой форме через разные виды детской деятельности</a:t>
            </a:r>
            <a:r>
              <a:rPr lang="ru-RU" altLang="ru-RU" kern="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</a:p>
          <a:p>
            <a:pPr lvl="0"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endParaRPr lang="ru-RU" altLang="ru-RU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28594" lvl="0" indent="-228594"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altLang="ru-RU" b="1" i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Игровая</a:t>
            </a:r>
          </a:p>
          <a:p>
            <a:pPr marL="228594" lvl="0" indent="-228594"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altLang="ru-RU" b="1" i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Двигательная</a:t>
            </a:r>
          </a:p>
          <a:p>
            <a:pPr marL="228594" lvl="0" indent="-228594"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altLang="ru-RU" b="1" i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Познавательная</a:t>
            </a:r>
          </a:p>
          <a:p>
            <a:pPr marL="228594" lvl="0" indent="-228594"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altLang="ru-RU" b="1" i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Творческая</a:t>
            </a:r>
          </a:p>
          <a:p>
            <a:pPr marL="228594" lvl="0" indent="-228594"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altLang="ru-RU" b="1" i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Исследовательская</a:t>
            </a:r>
          </a:p>
          <a:p>
            <a:pPr marL="228594" lvl="0" indent="-228594"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altLang="ru-RU" b="1" i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Трудовая</a:t>
            </a:r>
          </a:p>
          <a:p>
            <a:pPr marL="228594" lvl="0" indent="-228594" algn="just" defTabSz="2391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altLang="ru-RU" b="1" i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Самостоятельная</a:t>
            </a:r>
            <a:endParaRPr lang="ru-RU" altLang="ru-RU" b="1" i="1" kern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531341"/>
          </a:xfrm>
          <a:prstGeom prst="rect">
            <a:avLst/>
          </a:prstGeom>
          <a:solidFill>
            <a:srgbClr val="002B8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kk-KZ" sz="2400" b="1" kern="0" spc="-6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ИЗМЕНЕНИЕ ПОДХОДОВ К ПРОЦЕССУ ВОСПИТАНИЯ И ОБУЧЕНИЯ</a:t>
            </a:r>
            <a:endParaRPr lang="ru-RU" sz="1400" b="1" kern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914508" y="693566"/>
            <a:ext cx="1671145" cy="27982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50318" y="1123511"/>
            <a:ext cx="11763632" cy="5560088"/>
            <a:chOff x="2668448" y="583893"/>
            <a:chExt cx="9108901" cy="5427315"/>
          </a:xfrm>
          <a:solidFill>
            <a:srgbClr val="FFFFFF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5810500" y="4630311"/>
              <a:ext cx="1791550" cy="81307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«ОБУЧЕНИЕ </a:t>
              </a: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ЧЕРЕЗ ИГРУ» </a:t>
              </a: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965866" y="4334026"/>
              <a:ext cx="2997324" cy="1405649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rtlCol="0" anchor="ctr"/>
            <a:lstStyle/>
            <a:p>
              <a:pPr marL="171450" marR="0" lvl="0" indent="-17145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Wingdings" pitchFamily="2" charset="2"/>
                <a:buChar char="q"/>
                <a:tabLst/>
                <a:defRPr/>
              </a:pPr>
              <a:endParaRPr kumimoji="0" lang="ru-RU" sz="5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 Овладение навыками </a:t>
              </a:r>
              <a:r>
                <a:rPr kumimoji="0" lang="ru-RU" sz="16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трудовой деятельности, чистоты, порядка, организованности, </a:t>
              </a:r>
              <a:r>
                <a:rPr kumimoji="0" lang="ru-RU" sz="16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должно </a:t>
              </a:r>
              <a:r>
                <a:rPr kumimoji="0" lang="ru-RU" sz="16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происходить в форме игры. </a:t>
              </a:r>
              <a:endPara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п.26 Модели</a:t>
              </a:r>
              <a:endPara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945347" y="2535262"/>
              <a:ext cx="2997324" cy="128771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Воспитание и обучение </a:t>
              </a:r>
              <a:r>
                <a:rPr kumimoji="0" lang="ru-RU" sz="16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реализуется путем  </a:t>
              </a:r>
              <a:r>
                <a:rPr kumimoji="0" lang="ru-RU" sz="16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интеграции процесса через содержание учебной программы.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Tx/>
                <a:buFontTx/>
                <a:buNone/>
                <a:tabLst/>
                <a:defRPr/>
              </a:pPr>
              <a:r>
                <a:rPr kumimoji="0" lang="kk-KZ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Стандарт ДВО</a:t>
              </a:r>
              <a:endPara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922040" y="626447"/>
              <a:ext cx="3042938" cy="140146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 Ребенок </a:t>
              </a:r>
              <a:r>
                <a:rPr kumimoji="0" lang="ru-RU" sz="16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должен восприниматься как активный участник своего обучения, у которого есть право и возможности конструировать свое собственное понимание мира</a:t>
              </a:r>
              <a:r>
                <a:rPr kumimoji="0" lang="ru-RU" sz="16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.        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п.23 Модели</a:t>
              </a:r>
              <a:endPara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810500" y="929116"/>
              <a:ext cx="1791550" cy="79612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ВЗАИМОДЕЙСТВИЕ ПЕДАГОГА И РЕБЕНКА</a:t>
              </a:r>
              <a:endPara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831021" y="2755454"/>
              <a:ext cx="1771029" cy="847329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ИНТЕГРАЦИЯ</a:t>
              </a:r>
              <a:endPara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>
              <a:stCxn id="16" idx="3"/>
              <a:endCxn id="15" idx="1"/>
            </p:cNvCxnSpPr>
            <p:nvPr/>
          </p:nvCxnSpPr>
          <p:spPr>
            <a:xfrm>
              <a:off x="7602050" y="1327177"/>
              <a:ext cx="319990" cy="0"/>
            </a:xfrm>
            <a:prstGeom prst="line">
              <a:avLst/>
            </a:prstGeom>
            <a:grpFill/>
            <a:ln w="10795" cap="flat" cmpd="sng" algn="ctr">
              <a:solidFill>
                <a:srgbClr val="40BAD2"/>
              </a:solidFill>
              <a:prstDash val="solid"/>
            </a:ln>
            <a:effectLst/>
          </p:spPr>
        </p:cxnSp>
        <p:cxnSp>
          <p:nvCxnSpPr>
            <p:cNvPr id="19" name="Прямая соединительная линия 18"/>
            <p:cNvCxnSpPr>
              <a:stCxn id="17" idx="3"/>
              <a:endCxn id="14" idx="1"/>
            </p:cNvCxnSpPr>
            <p:nvPr/>
          </p:nvCxnSpPr>
          <p:spPr>
            <a:xfrm>
              <a:off x="7602050" y="3179119"/>
              <a:ext cx="343296" cy="0"/>
            </a:xfrm>
            <a:prstGeom prst="line">
              <a:avLst/>
            </a:prstGeom>
            <a:grpFill/>
            <a:ln w="10795" cap="flat" cmpd="sng" algn="ctr">
              <a:solidFill>
                <a:srgbClr val="40BAD2"/>
              </a:solidFill>
              <a:prstDash val="solid"/>
            </a:ln>
            <a:effectLst/>
          </p:spPr>
        </p:cxnSp>
        <p:cxnSp>
          <p:nvCxnSpPr>
            <p:cNvPr id="20" name="Прямая соединительная линия 19"/>
            <p:cNvCxnSpPr>
              <a:stCxn id="12" idx="3"/>
              <a:endCxn id="13" idx="1"/>
            </p:cNvCxnSpPr>
            <p:nvPr/>
          </p:nvCxnSpPr>
          <p:spPr>
            <a:xfrm>
              <a:off x="7602050" y="5036851"/>
              <a:ext cx="363816" cy="1"/>
            </a:xfrm>
            <a:prstGeom prst="line">
              <a:avLst/>
            </a:prstGeom>
            <a:grpFill/>
            <a:ln w="10795" cap="flat" cmpd="sng" algn="ctr">
              <a:solidFill>
                <a:srgbClr val="40BAD2"/>
              </a:solidFill>
              <a:prstDash val="solid"/>
            </a:ln>
            <a:effectLst/>
          </p:spPr>
        </p:cxnSp>
        <p:sp>
          <p:nvSpPr>
            <p:cNvPr id="21" name="Выноска со стрелкой влево 20"/>
            <p:cNvSpPr/>
            <p:nvPr/>
          </p:nvSpPr>
          <p:spPr>
            <a:xfrm>
              <a:off x="10964978" y="583893"/>
              <a:ext cx="812371" cy="5427315"/>
            </a:xfrm>
            <a:prstGeom prst="leftArrowCallout">
              <a:avLst>
                <a:gd name="adj1" fmla="val 25000"/>
                <a:gd name="adj2" fmla="val 25000"/>
                <a:gd name="adj3" fmla="val 28752"/>
                <a:gd name="adj4" fmla="val 64977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itchFamily="34" charset="0"/>
                  <a:cs typeface="Arial" panose="020B0604020202020204" pitchFamily="34" charset="0"/>
                </a:rPr>
                <a:t>РАЗВИТИЕ ЛИЧНОСТИ РЕБЕНКА ЧЕРЕЗ ФОРМИРОВАНИЯ ДУХОВНО-НРАВСТВЕННЫХ ЦЕННОСТЕЙ </a:t>
              </a: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Выноска со стрелкой вправо 21"/>
            <p:cNvSpPr/>
            <p:nvPr/>
          </p:nvSpPr>
          <p:spPr>
            <a:xfrm>
              <a:off x="2668448" y="626447"/>
              <a:ext cx="3069570" cy="5384761"/>
            </a:xfrm>
            <a:prstGeom prst="rightArrowCallout">
              <a:avLst>
                <a:gd name="adj1" fmla="val 35376"/>
                <a:gd name="adj2" fmla="val 32508"/>
                <a:gd name="adj3" fmla="val 9408"/>
                <a:gd name="adj4" fmla="val 87500"/>
              </a:avLst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27305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 Black" panose="020B0A04020102020204" pitchFamily="34" charset="0"/>
                  <a:ea typeface="Verdana" pitchFamily="34" charset="0"/>
                  <a:cs typeface="Arial" panose="020B0604020202020204" pitchFamily="34" charset="0"/>
                </a:rPr>
                <a:t>	</a:t>
              </a:r>
              <a:r>
                <a:rPr kumimoji="0" lang="kk-KZ" sz="14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Verdana" pitchFamily="34" charset="0"/>
                  <a:cs typeface="Arial" panose="020B0604020202020204" pitchFamily="34" charset="0"/>
                </a:rPr>
                <a:t>«</a:t>
              </a:r>
              <a:r>
                <a:rPr kumimoji="0" lang="ru-RU" sz="1400" b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Verdana" pitchFamily="34" charset="0"/>
                  <a:cs typeface="Arial" panose="020B0604020202020204" pitchFamily="34" charset="0"/>
                </a:rPr>
                <a:t>Р</a:t>
              </a:r>
              <a:r>
                <a:rPr kumimoji="0" lang="ru-RU" sz="14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Verdana" pitchFamily="34" charset="0"/>
                  <a:cs typeface="Arial" panose="020B0604020202020204" pitchFamily="34" charset="0"/>
                </a:rPr>
                <a:t>азвитие ребенка начинается </a:t>
              </a:r>
              <a:r>
                <a:rPr kumimoji="0" lang="ru-RU" sz="1400" b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Verdana" pitchFamily="34" charset="0"/>
                  <a:cs typeface="Arial" panose="020B0604020202020204" pitchFamily="34" charset="0"/>
                </a:rPr>
                <a:t>с самого </a:t>
              </a:r>
              <a:r>
                <a:rPr kumimoji="0" lang="ru-RU" sz="14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Verdana" pitchFamily="34" charset="0"/>
                  <a:cs typeface="Arial" panose="020B0604020202020204" pitchFamily="34" charset="0"/>
                </a:rPr>
                <a:t>рождения. При </a:t>
              </a:r>
              <a:r>
                <a:rPr kumimoji="0" lang="ru-RU" sz="1400" b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Verdana" pitchFamily="34" charset="0"/>
                  <a:cs typeface="Arial" panose="020B0604020202020204" pitchFamily="34" charset="0"/>
                </a:rPr>
                <a:t>этом в воспитании детей большое значение должно иметь благополучная обстановка в </a:t>
              </a:r>
              <a:r>
                <a:rPr kumimoji="0" lang="ru-RU" sz="14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Verdana" pitchFamily="34" charset="0"/>
                  <a:cs typeface="Arial" panose="020B0604020202020204" pitchFamily="34" charset="0"/>
                </a:rPr>
                <a:t>семье</a:t>
              </a:r>
              <a:r>
                <a:rPr kumimoji="0" lang="kk-KZ" sz="14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Verdana" pitchFamily="34" charset="0"/>
                  <a:cs typeface="Arial" panose="020B0604020202020204" pitchFamily="34" charset="0"/>
                </a:rPr>
                <a:t>. Поэтому </a:t>
              </a:r>
              <a:r>
                <a:rPr kumimoji="0" lang="ru-RU" sz="14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Verdana" pitchFamily="34" charset="0"/>
                  <a:cs typeface="Arial" panose="020B0604020202020204" pitchFamily="34" charset="0"/>
                </a:rPr>
                <a:t>необходимо </a:t>
              </a:r>
              <a:r>
                <a:rPr kumimoji="0" lang="ru-RU" sz="1400" b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Verdana" pitchFamily="34" charset="0"/>
                  <a:cs typeface="Arial" panose="020B0604020202020204" pitchFamily="34" charset="0"/>
                </a:rPr>
                <a:t>объединение усилий семьи и дошкольной организации для развития и воспитания </a:t>
              </a:r>
              <a:r>
                <a:rPr kumimoji="0" lang="ru-RU" sz="14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Verdana" pitchFamily="34" charset="0"/>
                  <a:cs typeface="Arial" panose="020B0604020202020204" pitchFamily="34" charset="0"/>
                </a:rPr>
                <a:t>детей»</a:t>
              </a:r>
            </a:p>
            <a:p>
              <a:pPr marL="0" marR="0" lvl="0" indent="0" algn="just" defTabSz="27305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" descr="ivesep-39.ru » 15, 16, 17 мая в Санкт-Петербурге пройдет Международный  научно-практический Конгресс «СЕМЬЯ, НАУКА И ПРОСВЕТИТЕЛЬСТВО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5" y="1274715"/>
            <a:ext cx="1399728" cy="127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116579" y="5065118"/>
            <a:ext cx="2514600" cy="6688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п.25 Модели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развития дошкольного воспитания и обучения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4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769298-217E-F97A-E761-1E3C15F8149B}"/>
              </a:ext>
            </a:extLst>
          </p:cNvPr>
          <p:cNvSpPr txBox="1">
            <a:spLocks/>
          </p:cNvSpPr>
          <p:nvPr/>
        </p:nvSpPr>
        <p:spPr bwMode="auto">
          <a:xfrm>
            <a:off x="1" y="656473"/>
            <a:ext cx="6591868" cy="552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lvl="0" indent="-474121" algn="l" rtl="0" eaLnBrk="0" fontAlgn="base" hangingPunct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▰"/>
              <a:defRPr sz="26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1219170" lvl="1" indent="-474121" algn="l" rtl="0" eaLnBrk="0" fontAlgn="base" hangingPunct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▻"/>
              <a:defRPr sz="26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828754" lvl="2" indent="-474121" algn="l" rtl="0" eaLnBrk="0" fontAlgn="base" hangingPunct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▻"/>
              <a:defRPr sz="26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2438339" lvl="3" indent="-474121" algn="l" rtl="0" eaLnBrk="0" fontAlgn="base" hangingPunct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▻"/>
              <a:defRPr sz="26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3047924" lvl="4" indent="-474121" algn="l" rtl="0" eaLnBrk="0" fontAlgn="base" hangingPunct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▻"/>
              <a:defRPr sz="26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▻"/>
              <a:defRPr sz="26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▻"/>
              <a:defRPr sz="26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▻"/>
              <a:defRPr sz="26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Pts val="2000"/>
              <a:buFont typeface="Arial"/>
              <a:buChar char="▻"/>
              <a:defRPr sz="26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06913" indent="-171450"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</a:pPr>
            <a:endParaRPr lang="ru-RU" altLang="ru-RU" sz="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8363" indent="-342900"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понимать, что правильно и что неправильно </a:t>
            </a:r>
          </a:p>
          <a:p>
            <a:pPr marL="478363" indent="-342900"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kk-KZ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быть вежливым и доброжелательным</a:t>
            </a:r>
            <a:endParaRPr lang="ru-RU" alt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8363" indent="-342900"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дружить, уважать, помогать, делиться</a:t>
            </a:r>
          </a:p>
          <a:p>
            <a:pPr marL="478363" indent="-342900"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проявлять любознательность, научить наблюдать, исследовать окружающий мир</a:t>
            </a:r>
          </a:p>
          <a:p>
            <a:pPr marL="478363" indent="-342900"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слушать, понимать и говорить осознанно</a:t>
            </a:r>
          </a:p>
          <a:p>
            <a:pPr marL="478363" indent="-342900"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соблюдать правила безопасного поведения и здоровые привычки</a:t>
            </a:r>
          </a:p>
          <a:p>
            <a:pPr marL="478363" indent="-342900"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поддерживать физическую активность, в том числе через подвижные игры</a:t>
            </a:r>
          </a:p>
          <a:p>
            <a:pPr marL="478363" indent="-342900"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играть самостоятельно</a:t>
            </a:r>
          </a:p>
          <a:p>
            <a:pPr marL="478363" indent="-342900"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kk-KZ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помогать взрослым, трудолюбию;</a:t>
            </a:r>
            <a:endParaRPr lang="ru-RU" alt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8363" indent="-342900"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любить и уметь проявлять заботу к родителям, друзьям, родному краю, ценить семью</a:t>
            </a:r>
          </a:p>
          <a:p>
            <a:pPr marL="478363" indent="-342900"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заботиться о себе и проявлять инициативу</a:t>
            </a:r>
          </a:p>
          <a:p>
            <a:pPr marL="421213" indent="-285750">
              <a:spcAft>
                <a:spcPts val="600"/>
              </a:spcAft>
              <a:buFont typeface="Wingdings" pitchFamily="2" charset="2"/>
              <a:buChar char="Ø"/>
            </a:pPr>
            <a:endParaRPr lang="ru-RU" alt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="" xmlns:a16="http://schemas.microsoft.com/office/drawing/2014/main" id="{EC7A0D1D-8A37-0520-A447-03B41A139304}"/>
              </a:ext>
            </a:extLst>
          </p:cNvPr>
          <p:cNvSpPr txBox="1">
            <a:spLocks/>
          </p:cNvSpPr>
          <p:nvPr/>
        </p:nvSpPr>
        <p:spPr bwMode="auto">
          <a:xfrm>
            <a:off x="7246959" y="965583"/>
            <a:ext cx="4749421" cy="432747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/>
          <a:lstStyle>
            <a:lvl1pPr defTabSz="1793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355600" defTabSz="1793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355600" defTabSz="1793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355600" defTabSz="1793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355600" defTabSz="1793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355600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355600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355600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355600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defTabSz="239178" eaLnBrk="0" fontAlgn="base" hangingPunct="0">
              <a:spcBef>
                <a:spcPct val="0"/>
              </a:spcBef>
              <a:spcAft>
                <a:spcPts val="600"/>
              </a:spcAft>
              <a:buSzPts val="2000"/>
              <a:defRPr/>
            </a:pPr>
            <a:endParaRPr lang="ru-RU" altLang="kk-KZ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 defTabSz="239178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altLang="kk-KZ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физически развитый</a:t>
            </a:r>
          </a:p>
          <a:p>
            <a:pPr marL="285750" indent="-285750" algn="just" defTabSz="239178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altLang="kk-KZ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любознательный</a:t>
            </a:r>
          </a:p>
          <a:p>
            <a:pPr marL="285750" indent="-285750" algn="just" defTabSz="239178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altLang="kk-KZ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инициативный</a:t>
            </a:r>
          </a:p>
          <a:p>
            <a:pPr marL="285750" indent="-285750" algn="just" defTabSz="239178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altLang="kk-KZ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настойчивый</a:t>
            </a:r>
          </a:p>
          <a:p>
            <a:pPr marL="285750" indent="-285750" algn="just" defTabSz="239178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altLang="kk-KZ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способный адаптироваться, коммуникабельный</a:t>
            </a:r>
          </a:p>
          <a:p>
            <a:pPr marL="285750" indent="-285750" algn="just" defTabSz="239178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altLang="kk-KZ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уверенный в себе</a:t>
            </a:r>
          </a:p>
          <a:p>
            <a:pPr marL="285750" indent="-285750" algn="just" defTabSz="239178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altLang="kk-KZ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умеющий работать в команде</a:t>
            </a:r>
          </a:p>
          <a:p>
            <a:pPr marL="285750" indent="-285750" algn="just" defTabSz="239178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altLang="kk-KZ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эмоционально отзывчивый</a:t>
            </a:r>
          </a:p>
          <a:p>
            <a:pPr marL="285750" indent="-285750" algn="just" defTabSz="239178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altLang="kk-KZ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имеющий первичные представления о себе, семье, обществе, государстве, мире и природе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65325" y="5859918"/>
            <a:ext cx="4726674" cy="6308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СТАНДАРТ</a:t>
            </a:r>
            <a:endParaRPr lang="ru-RU" sz="32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864825" y="90227"/>
            <a:ext cx="5445456" cy="83668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КАЧЕСТВА ВЫПУСКНИКА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ДО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-1" y="79233"/>
            <a:ext cx="6482687" cy="84767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ПЕДАГОГ ДОЛЖЕН НАУЧИТЬ РЕБЕНКА</a:t>
            </a:r>
            <a:endParaRPr lang="ru-RU" sz="1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859919"/>
            <a:ext cx="6482687" cy="6308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ПРОГРАММА</a:t>
            </a:r>
            <a:endParaRPr lang="ru-RU" sz="32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864825" y="1201003"/>
            <a:ext cx="0" cy="4658915"/>
          </a:xfrm>
          <a:prstGeom prst="line">
            <a:avLst/>
          </a:prstGeom>
          <a:ln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6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62805"/>
              </p:ext>
            </p:extLst>
          </p:nvPr>
        </p:nvGraphicFramePr>
        <p:xfrm>
          <a:off x="0" y="81383"/>
          <a:ext cx="12192001" cy="7045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84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07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720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018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916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72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1 года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2-х лет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3-х лет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4-х лет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5-ти лет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Ребенок, его семья, дом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Познает свое окружение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Узнает родителей, близких, откликается на обращение, узнает себя в зеркале, выполняет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повторяет движения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называет имена членов семьи и близких ему людей;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обыгрывает роли членов семьи в сюжетно-ролевых играх;</a:t>
                      </a: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воспринимает себя как взрослого, позволяет себе открыто выражать свои мысли, считается с ним, уважает себя;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верит в свои силы и возможности;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понимает родственные связи, знает родословную;</a:t>
                      </a:r>
                    </a:p>
                  </a:txBody>
                  <a:tcPr marL="5640" marR="5640" marT="3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1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Нравственное воспитание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имеет навыки культурного поведения: здоровается, прощается,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благодарит,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проявляет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доброжелательность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проявляет сочувствие, заботу о близких;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имеет представления о том, что хорошо, что плохо;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имеет простые представления о хороших и плохих поступках;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проявляет вежливость: здоровается, прощается, благодарит за помощь;</a:t>
                      </a: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проявляет уважительное и заботливое отношение к старшим и младшим членам семьи;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знает близких родственников, называет их имена, рассказывает о любимых людях в семье, семейных праздниках, традициях;</a:t>
                      </a: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уважает старших, заботится о младших;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выражает словесно свои добрые чувства членам семьи;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всегда старается быть справедливым по отношению к окружающим, поддерживать их, помогать;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оценивает свои поступки и поступки других людей;</a:t>
                      </a:r>
                    </a:p>
                  </a:txBody>
                  <a:tcPr marL="5640" marR="5640" marT="3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2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Приобщение к труду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------------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наблюдает трудовые действия взрослых;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проявляет интерес к действиям взрослых;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подражает взрослым, выполняя простые бытовые действия;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имеет представление о сотрудниках детского сада;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соблюдает порядок, чистоту в помещении и на участке детского сада.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знает о труде взрослых членов семьи;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проявляет интерес к труду;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старается ответственно выполнить задание;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доводит начатое дело до конца;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помогает воспитателю при сборе игрушек;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самостоятельно выполняет обязанности дежурных;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знает о профессиях и труде взрослых, членов семьи, проявляет интерес;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проявляет симпатию к обиженному ребенку, готов оказать взаимопомощь;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делится своими игрушками по просьбе сверстников;</a:t>
                      </a: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понимает важность трудолюбия и ответственности;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помогает по домашним делам;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уважает и ценит труд ветеранов труда, пожилых людей;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стремится к достижению наилучших результатов в труде, творческой деятельности;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старается ответственно выполнять порученные задания;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8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Правила дорожного движения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----------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-----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называет транспортные средства;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знает простые правила для пешеходов и пассажиров транспорта;</a:t>
                      </a: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знает правила дорожного движения;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называет виды транспорта и виды дорог;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знает правила культурного поведения в общественном транспорте;</a:t>
                      </a: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свободно ориентируется в помещении, на участке детского сада, в ближайшем микрорайоне;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знает о применении специальных транспортных средств;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знает правила дорожного движения;</a:t>
                      </a:r>
                    </a:p>
                  </a:txBody>
                  <a:tcPr marL="5640" marR="5640" marT="3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41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Экология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любит растения и животных, проявляет заботу о них;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бережно относится к растениям и животным: любит их, ласкает;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наблюдает за обитателями уголка природы;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проявляет заботу о природе;</a:t>
                      </a: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знает элементарные правила ухода за растениями и животными;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обладает элементарными правилами поведения в окружающем мире, природе.</a:t>
                      </a: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знает, что человек является частью природы;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знает о значении солнца и воздуха в жизни человека, животных и растений;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понимает, что для роста и развития живых объектов необходимы вода, свет, воздух, питание и забота окружающих;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проявляет эмоциональную отзывчивость и бережное отношение к объектам живой и неживой природы, которые его окружают;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97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Безопасность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понимает значение слов «можно», «нельзя», «опасно»;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знает элементарные правила безопасного поведения на прогулке.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знает правила безопасного поведения на прогулке и во время игр с водой, песком;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знает элементарные правила безопасного поведения на дорогах.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соблюдает правила безопасного поведения в группе, на прогулке и в природе;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сохраняет правила безопасного поведения при использовании спортивного оборудования во время игры;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обладает элементарными навыками безопасности собственной жизни;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соблюдает правила безопасного поведения на улице, во дворе, на территории дошкольной организации;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знает элементарные правила поведения в окружающей среде, проявляет осторожность;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" marR="5640" marT="3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понимает и соблюдает правила безопасности собственной жизни;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соблюдает правила поведения в общественных местах;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знает обязанности в группе детского сада, дома;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знает правила безопасного использования мобильным телефоном, смартфоном, компьютером, интернетом, телевизором.</a:t>
                      </a:r>
                    </a:p>
                  </a:txBody>
                  <a:tcPr marL="5640" marR="5640" marT="3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8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>
            <a:off x="0" y="-3366"/>
            <a:ext cx="12192000" cy="728580"/>
          </a:xfrm>
          <a:prstGeom prst="rect">
            <a:avLst/>
          </a:prstGeom>
          <a:solidFill>
            <a:srgbClr val="2569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ДЕТСКОГО САДА С РОДИТЕЛЯМИ ДЕТЕЙ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53242" y="2827669"/>
            <a:ext cx="2854428" cy="338554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ru-RU" sz="1600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84981" y="1192122"/>
            <a:ext cx="11614140" cy="5085348"/>
            <a:chOff x="-88998" y="1899346"/>
            <a:chExt cx="9232998" cy="342866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714876" y="5042254"/>
              <a:ext cx="1585316" cy="28575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kk-KZ" sz="1100" b="1" kern="0" dirty="0" smtClean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rPr>
                <a:t>Вовлечение семьи </a:t>
              </a:r>
            </a:p>
            <a:p>
              <a:pPr algn="ctr">
                <a:defRPr/>
              </a:pPr>
              <a:r>
                <a:rPr lang="kk-KZ" sz="1100" b="1" kern="0" dirty="0" smtClean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rPr>
                <a:t>в процесс ДВО</a:t>
              </a:r>
              <a:endParaRPr lang="ru-RU" sz="1100" b="1" kern="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929322" y="3256304"/>
              <a:ext cx="1785950" cy="64294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kk-KZ" sz="1100" b="1" kern="0" dirty="0" smtClean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rPr>
                <a:t>Развитие родительской компетентности, «Родительский университет» при ДО   </a:t>
              </a:r>
              <a:endParaRPr lang="ru-RU" sz="1100" b="1" kern="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8926" y="3756370"/>
              <a:ext cx="1571604" cy="44110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kk-KZ" sz="1100" b="1" kern="0" dirty="0" smtClean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rPr>
                <a:t>Общение </a:t>
              </a:r>
            </a:p>
            <a:p>
              <a:pPr algn="ctr">
                <a:defRPr/>
              </a:pPr>
              <a:r>
                <a:rPr lang="kk-KZ" sz="1100" b="1" kern="0" dirty="0" smtClean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rPr>
                <a:t>в семье</a:t>
              </a:r>
              <a:endParaRPr lang="ru-RU" sz="1100" b="1" kern="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pic>
          <p:nvPicPr>
            <p:cNvPr id="17" name="Picture 4" descr="ÐÐ°ÑÑÐ¸Ð½ÐºÐ¸ Ð¿Ð¾ Ð·Ð°Ð¿ÑÐ¾ÑÑ Ð²Ð·Ð°Ð¸Ð¼Ð¾Ð¿Ð¾Ð½Ð¸Ð¼Ð°Ð½Ð¸Ðµ  ÑÐ¸Ð»ÑÑÑÑ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8998" y="3607257"/>
              <a:ext cx="2214545" cy="1294110"/>
            </a:xfrm>
            <a:prstGeom prst="rect">
              <a:avLst/>
            </a:prstGeom>
            <a:noFill/>
          </p:spPr>
        </p:pic>
        <p:cxnSp>
          <p:nvCxnSpPr>
            <p:cNvPr id="18" name="Скругленная соединительная линия 17"/>
            <p:cNvCxnSpPr/>
            <p:nvPr/>
          </p:nvCxnSpPr>
          <p:spPr>
            <a:xfrm>
              <a:off x="2357422" y="4899378"/>
              <a:ext cx="2357454" cy="285752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9" name="Скругленная соединительная линия 18"/>
            <p:cNvCxnSpPr/>
            <p:nvPr/>
          </p:nvCxnSpPr>
          <p:spPr>
            <a:xfrm>
              <a:off x="2285984" y="4827940"/>
              <a:ext cx="5214974" cy="149113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0" name="Скругленная соединительная линия 19"/>
            <p:cNvCxnSpPr/>
            <p:nvPr/>
          </p:nvCxnSpPr>
          <p:spPr>
            <a:xfrm flipV="1">
              <a:off x="2428860" y="3217467"/>
              <a:ext cx="3571900" cy="1571636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2" name="Прямоугольник 21"/>
            <p:cNvSpPr/>
            <p:nvPr/>
          </p:nvSpPr>
          <p:spPr>
            <a:xfrm>
              <a:off x="-2" y="4821703"/>
              <a:ext cx="2214546" cy="44110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kk-KZ" sz="1600" b="1" kern="0" dirty="0" smtClean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rPr>
                <a:t>РОДИТЕЛЬСКИЙ УНИВЕРСИТЕТ</a:t>
              </a:r>
              <a:endParaRPr lang="ru-RU" sz="1600" b="1" kern="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cxnSp>
          <p:nvCxnSpPr>
            <p:cNvPr id="23" name="Скругленная соединительная линия 22"/>
            <p:cNvCxnSpPr/>
            <p:nvPr/>
          </p:nvCxnSpPr>
          <p:spPr>
            <a:xfrm rot="5400000" flipH="1" flipV="1">
              <a:off x="2250265" y="3863527"/>
              <a:ext cx="1214446" cy="857256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4" name="Прямоугольник 23"/>
            <p:cNvSpPr/>
            <p:nvPr/>
          </p:nvSpPr>
          <p:spPr>
            <a:xfrm>
              <a:off x="7572396" y="4827940"/>
              <a:ext cx="1571604" cy="44110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kk-KZ" sz="1100" b="1" kern="0" dirty="0" smtClean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rPr>
                <a:t>Изменение формата родительского собрания</a:t>
              </a:r>
              <a:endParaRPr lang="ru-RU" sz="1100" b="1" kern="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pic>
          <p:nvPicPr>
            <p:cNvPr id="25" name="Picture 2" descr="молодые родители со школьниками плоская векторная иллюстрация семья, идущая  в школу вместе и держащая за руки мультяшных героев отца и мать с двумя  доподростковыми детьми школьником и школьницей... - стоковый вектор 2448027  | Crushpix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60" y="1899346"/>
              <a:ext cx="1651730" cy="1259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Parenting of Mother, Father and Kids Embracing Each Other in Loving Family.  Cute Cartoon Background Vector Illustration for Banner or Psychology  5132056 Vector Art at Vecteez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807" y="2066811"/>
              <a:ext cx="1631768" cy="1540446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0707" y="3535018"/>
              <a:ext cx="1354330" cy="1334791"/>
            </a:xfrm>
            <a:prstGeom prst="pentagon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7"/>
            <a:srcRect l="9845" r="16863"/>
            <a:stretch/>
          </p:blipFill>
          <p:spPr>
            <a:xfrm>
              <a:off x="7675244" y="3465628"/>
              <a:ext cx="1365908" cy="1293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23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alerio templat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1647</Words>
  <Application>Microsoft Office PowerPoint</Application>
  <PresentationFormat>Произвольный</PresentationFormat>
  <Paragraphs>270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2_Тема Office</vt:lpstr>
      <vt:lpstr>5_Тема Office</vt:lpstr>
      <vt:lpstr>1_Тема Office</vt:lpstr>
      <vt:lpstr>1_Salerio template</vt:lpstr>
      <vt:lpstr>Тема Office</vt:lpstr>
      <vt:lpstr>6_Тема Office</vt:lpstr>
      <vt:lpstr>7_Тема Office</vt:lpstr>
      <vt:lpstr>8_Тема Office</vt:lpstr>
      <vt:lpstr>  ИНСТИТУТ РАННЕГО РАЗВИТИЯ ДЕТЕЙ  МИНИСТЕРСТВА ПРОСВЕЩЕНИЯ РЕСПУБЛИКИ КАЗАХСТАН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МОДЕЛИ ДОШКОЛЬНОГО ВОСПИТАНИЯ И ОБУЧЕНИЯ</vt:lpstr>
      <vt:lpstr>НАЗАРЛАРЫҢЫЗҒА РАХМЕТ!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ACER</cp:lastModifiedBy>
  <cp:revision>50</cp:revision>
  <dcterms:created xsi:type="dcterms:W3CDTF">2022-10-12T17:07:17Z</dcterms:created>
  <dcterms:modified xsi:type="dcterms:W3CDTF">2022-10-20T21:34:29Z</dcterms:modified>
</cp:coreProperties>
</file>