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64" r:id="rId2"/>
    <p:sldId id="301" r:id="rId3"/>
    <p:sldId id="277" r:id="rId4"/>
    <p:sldId id="320" r:id="rId5"/>
    <p:sldId id="319" r:id="rId6"/>
    <p:sldId id="318" r:id="rId7"/>
    <p:sldId id="291" r:id="rId8"/>
    <p:sldId id="325" r:id="rId9"/>
    <p:sldId id="326" r:id="rId10"/>
    <p:sldId id="323" r:id="rId11"/>
    <p:sldId id="306" r:id="rId12"/>
    <p:sldId id="322" r:id="rId13"/>
    <p:sldId id="32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60BE2-AB66-41C1-8F5F-E4059A79886E}" type="datetimeFigureOut">
              <a:rPr lang="ru-RU" smtClean="0"/>
              <a:pPr/>
              <a:t>06.09.2018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4CCC0-6D18-47AF-8B79-F71DD83232B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06.09.2018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06.09.2018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06.09.2018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06.09.2018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06.09.2018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06.09.2018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06.09.2018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06.09.2018</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268760"/>
            <a:ext cx="8352928" cy="4176464"/>
          </a:xfrm>
        </p:spPr>
        <p:txBody>
          <a:bodyPr>
            <a:noAutofit/>
          </a:bodyPr>
          <a:lstStyle/>
          <a:p>
            <a:r>
              <a:rPr lang="en-US" sz="2000" b="1" i="1" dirty="0" smtClean="0">
                <a:solidFill>
                  <a:srgbClr val="002060"/>
                </a:solidFill>
                <a:latin typeface="Times New Roman" pitchFamily="18" charset="0"/>
                <a:cs typeface="Times New Roman" pitchFamily="18" charset="0"/>
              </a:rPr>
              <a:t/>
            </a:r>
            <a:br>
              <a:rPr lang="en-US" sz="2000" b="1" i="1" dirty="0" smtClean="0">
                <a:solidFill>
                  <a:srgbClr val="002060"/>
                </a:solidFill>
                <a:latin typeface="Times New Roman" pitchFamily="18" charset="0"/>
                <a:cs typeface="Times New Roman" pitchFamily="18" charset="0"/>
              </a:rPr>
            </a:br>
            <a:r>
              <a:rPr lang="en-US" sz="2000" b="1" i="1" dirty="0" smtClean="0">
                <a:solidFill>
                  <a:srgbClr val="002060"/>
                </a:solidFill>
                <a:latin typeface="Times New Roman" pitchFamily="18" charset="0"/>
                <a:cs typeface="Times New Roman" pitchFamily="18" charset="0"/>
              </a:rPr>
              <a:t/>
            </a:r>
            <a:br>
              <a:rPr lang="en-US" sz="2000" b="1" i="1" dirty="0" smtClean="0">
                <a:solidFill>
                  <a:srgbClr val="002060"/>
                </a:solidFill>
                <a:latin typeface="Times New Roman" pitchFamily="18" charset="0"/>
                <a:cs typeface="Times New Roman" pitchFamily="18" charset="0"/>
              </a:rPr>
            </a:br>
            <a:r>
              <a:rPr lang="kk-KZ" sz="3200" b="1" i="1" dirty="0" smtClean="0">
                <a:solidFill>
                  <a:srgbClr val="002060"/>
                </a:solidFill>
                <a:latin typeface="Times New Roman" pitchFamily="18" charset="0"/>
                <a:cs typeface="Times New Roman" pitchFamily="18" charset="0"/>
              </a:rPr>
              <a:t>”Балқаш қаласының жалпы білім беретін</a:t>
            </a:r>
            <a:br>
              <a:rPr lang="kk-KZ" sz="3200" b="1" i="1" dirty="0" smtClean="0">
                <a:solidFill>
                  <a:srgbClr val="002060"/>
                </a:solidFill>
                <a:latin typeface="Times New Roman" pitchFamily="18" charset="0"/>
                <a:cs typeface="Times New Roman" pitchFamily="18" charset="0"/>
              </a:rPr>
            </a:br>
            <a:r>
              <a:rPr lang="kk-KZ" sz="3200" b="1" i="1" dirty="0" smtClean="0">
                <a:solidFill>
                  <a:srgbClr val="002060"/>
                </a:solidFill>
                <a:latin typeface="Times New Roman" pitchFamily="18" charset="0"/>
                <a:cs typeface="Times New Roman" pitchFamily="18" charset="0"/>
              </a:rPr>
              <a:t> №8 орта мектебі”КММ </a:t>
            </a:r>
            <a:br>
              <a:rPr lang="kk-KZ" sz="3200" b="1" i="1" dirty="0" smtClean="0">
                <a:solidFill>
                  <a:srgbClr val="002060"/>
                </a:solidFill>
                <a:latin typeface="Times New Roman" pitchFamily="18" charset="0"/>
                <a:cs typeface="Times New Roman" pitchFamily="18" charset="0"/>
              </a:rPr>
            </a:br>
            <a:r>
              <a:rPr lang="ru-RU" sz="3200" b="1" i="1" dirty="0" smtClean="0">
                <a:solidFill>
                  <a:srgbClr val="002060"/>
                </a:solidFill>
                <a:latin typeface="Times New Roman" pitchFamily="18" charset="0"/>
                <a:cs typeface="Times New Roman" pitchFamily="18" charset="0"/>
              </a:rPr>
              <a:t/>
            </a:r>
            <a:br>
              <a:rPr lang="ru-RU" sz="3200" b="1" i="1" dirty="0" smtClean="0">
                <a:solidFill>
                  <a:srgbClr val="002060"/>
                </a:solidFill>
                <a:latin typeface="Times New Roman" pitchFamily="18" charset="0"/>
                <a:cs typeface="Times New Roman" pitchFamily="18" charset="0"/>
              </a:rPr>
            </a:br>
            <a:r>
              <a:rPr lang="en-US" sz="3200" b="1" i="1" dirty="0" smtClean="0">
                <a:solidFill>
                  <a:srgbClr val="002060"/>
                </a:solidFill>
                <a:latin typeface="Times New Roman" pitchFamily="18" charset="0"/>
                <a:cs typeface="Times New Roman" pitchFamily="18" charset="0"/>
              </a:rPr>
              <a:t/>
            </a:r>
            <a:br>
              <a:rPr lang="en-US" sz="3200" b="1" i="1" dirty="0" smtClean="0">
                <a:solidFill>
                  <a:srgbClr val="002060"/>
                </a:solidFill>
                <a:latin typeface="Times New Roman" pitchFamily="18" charset="0"/>
                <a:cs typeface="Times New Roman" pitchFamily="18" charset="0"/>
              </a:rPr>
            </a:br>
            <a:r>
              <a:rPr lang="en-US" sz="2800" b="1" i="1" dirty="0" smtClean="0">
                <a:solidFill>
                  <a:srgbClr val="002060"/>
                </a:solidFill>
                <a:latin typeface="Times New Roman" pitchFamily="18" charset="0"/>
                <a:cs typeface="Times New Roman" pitchFamily="18" charset="0"/>
              </a:rPr>
              <a:t/>
            </a:r>
            <a:br>
              <a:rPr lang="en-US" sz="2800" b="1" i="1" dirty="0" smtClean="0">
                <a:solidFill>
                  <a:srgbClr val="002060"/>
                </a:solidFill>
                <a:latin typeface="Times New Roman" pitchFamily="18" charset="0"/>
                <a:cs typeface="Times New Roman" pitchFamily="18" charset="0"/>
              </a:rPr>
            </a:br>
            <a:r>
              <a:rPr lang="en-US" sz="2800" b="1" i="1" dirty="0" smtClean="0">
                <a:solidFill>
                  <a:srgbClr val="002060"/>
                </a:solidFill>
                <a:latin typeface="Times New Roman" pitchFamily="18" charset="0"/>
                <a:cs typeface="Times New Roman" pitchFamily="18" charset="0"/>
              </a:rPr>
              <a:t/>
            </a:r>
            <a:br>
              <a:rPr lang="en-US" sz="2800" b="1" i="1" dirty="0" smtClean="0">
                <a:solidFill>
                  <a:srgbClr val="002060"/>
                </a:solidFill>
                <a:latin typeface="Times New Roman" pitchFamily="18" charset="0"/>
                <a:cs typeface="Times New Roman" pitchFamily="18" charset="0"/>
              </a:rPr>
            </a:br>
            <a:r>
              <a:rPr lang="en-US" sz="2800" b="1" i="1" dirty="0" smtClean="0">
                <a:solidFill>
                  <a:srgbClr val="002060"/>
                </a:solidFill>
                <a:latin typeface="Times New Roman" pitchFamily="18" charset="0"/>
                <a:cs typeface="Times New Roman" pitchFamily="18" charset="0"/>
              </a:rPr>
              <a:t/>
            </a:r>
            <a:br>
              <a:rPr lang="en-US" sz="2800" b="1" i="1" dirty="0" smtClean="0">
                <a:solidFill>
                  <a:srgbClr val="002060"/>
                </a:solidFill>
                <a:latin typeface="Times New Roman" pitchFamily="18" charset="0"/>
                <a:cs typeface="Times New Roman" pitchFamily="18" charset="0"/>
              </a:rPr>
            </a:br>
            <a:r>
              <a:rPr lang="kk-KZ" sz="2800" b="1" i="1" dirty="0" smtClean="0">
                <a:solidFill>
                  <a:srgbClr val="002060"/>
                </a:solidFill>
                <a:latin typeface="Times New Roman" pitchFamily="18" charset="0"/>
                <a:cs typeface="Times New Roman" pitchFamily="18" charset="0"/>
              </a:rPr>
              <a:t/>
            </a:r>
            <a:br>
              <a:rPr lang="kk-KZ" sz="2800" b="1" i="1" dirty="0" smtClean="0">
                <a:solidFill>
                  <a:srgbClr val="002060"/>
                </a:solidFill>
                <a:latin typeface="Times New Roman" pitchFamily="18" charset="0"/>
                <a:cs typeface="Times New Roman" pitchFamily="18" charset="0"/>
              </a:rPr>
            </a:br>
            <a:r>
              <a:rPr lang="kk-KZ" sz="2800" b="1" i="1" dirty="0" smtClean="0">
                <a:solidFill>
                  <a:srgbClr val="002060"/>
                </a:solidFill>
                <a:latin typeface="Times New Roman" pitchFamily="18" charset="0"/>
                <a:cs typeface="Times New Roman" pitchFamily="18" charset="0"/>
              </a:rPr>
              <a:t/>
            </a:r>
            <a:br>
              <a:rPr lang="kk-KZ" sz="2800" b="1" i="1" dirty="0" smtClean="0">
                <a:solidFill>
                  <a:srgbClr val="002060"/>
                </a:solidFill>
                <a:latin typeface="Times New Roman" pitchFamily="18" charset="0"/>
                <a:cs typeface="Times New Roman" pitchFamily="18" charset="0"/>
              </a:rPr>
            </a:br>
            <a:r>
              <a:rPr lang="kk-KZ" sz="2800" b="1" i="1" dirty="0" smtClean="0">
                <a:solidFill>
                  <a:srgbClr val="002060"/>
                </a:solidFill>
                <a:latin typeface="Times New Roman" pitchFamily="18" charset="0"/>
                <a:cs typeface="Times New Roman" pitchFamily="18" charset="0"/>
              </a:rPr>
              <a:t/>
            </a:r>
            <a:br>
              <a:rPr lang="kk-KZ" sz="2800" b="1" i="1" dirty="0" smtClean="0">
                <a:solidFill>
                  <a:srgbClr val="002060"/>
                </a:solidFill>
                <a:latin typeface="Times New Roman" pitchFamily="18" charset="0"/>
                <a:cs typeface="Times New Roman" pitchFamily="18" charset="0"/>
              </a:rPr>
            </a:br>
            <a:r>
              <a:rPr lang="en-US" sz="3200" b="1" i="1" dirty="0" smtClean="0">
                <a:solidFill>
                  <a:srgbClr val="002060"/>
                </a:solidFill>
                <a:latin typeface="Times New Roman" pitchFamily="18" charset="0"/>
                <a:cs typeface="Times New Roman" pitchFamily="18" charset="0"/>
              </a:rPr>
              <a:t/>
            </a:r>
            <a:br>
              <a:rPr lang="en-US" sz="3200" b="1" i="1" dirty="0" smtClean="0">
                <a:solidFill>
                  <a:srgbClr val="002060"/>
                </a:solidFill>
                <a:latin typeface="Times New Roman" pitchFamily="18" charset="0"/>
                <a:cs typeface="Times New Roman" pitchFamily="18" charset="0"/>
              </a:rPr>
            </a:br>
            <a:endParaRPr lang="ru-RU" sz="3200" b="1" i="1" dirty="0">
              <a:solidFill>
                <a:srgbClr val="002060"/>
              </a:solidFill>
              <a:latin typeface="Times New Roman" pitchFamily="18" charset="0"/>
              <a:cs typeface="Times New Roman" pitchFamily="18" charset="0"/>
            </a:endParaRPr>
          </a:p>
        </p:txBody>
      </p:sp>
      <p:sp>
        <p:nvSpPr>
          <p:cNvPr id="5" name="TextBox 4"/>
          <p:cNvSpPr txBox="1"/>
          <p:nvPr/>
        </p:nvSpPr>
        <p:spPr>
          <a:xfrm>
            <a:off x="3493048" y="3140968"/>
            <a:ext cx="5327423" cy="1754326"/>
          </a:xfrm>
          <a:prstGeom prst="rect">
            <a:avLst/>
          </a:prstGeom>
          <a:noFill/>
        </p:spPr>
        <p:txBody>
          <a:bodyPr wrap="square" rtlCol="0">
            <a:spAutoFit/>
          </a:bodyPr>
          <a:lstStyle/>
          <a:p>
            <a:pPr algn="r"/>
            <a:r>
              <a:rPr lang="kk-KZ" b="1" i="1" dirty="0" smtClean="0">
                <a:solidFill>
                  <a:srgbClr val="002060"/>
                </a:solidFill>
                <a:latin typeface="Times New Roman" pitchFamily="18" charset="0"/>
                <a:cs typeface="Times New Roman" pitchFamily="18" charset="0"/>
              </a:rPr>
              <a:t>Мекен-жайы:Бөкейханов көшесі 17 үй</a:t>
            </a:r>
          </a:p>
          <a:p>
            <a:pPr algn="r"/>
            <a:r>
              <a:rPr lang="kk-KZ" b="1" i="1" dirty="0" smtClean="0">
                <a:solidFill>
                  <a:srgbClr val="002060"/>
                </a:solidFill>
                <a:latin typeface="Times New Roman" pitchFamily="18" charset="0"/>
                <a:cs typeface="Times New Roman" pitchFamily="18" charset="0"/>
              </a:rPr>
              <a:t>8(71036)4-05-65</a:t>
            </a:r>
          </a:p>
          <a:p>
            <a:pPr algn="r"/>
            <a:r>
              <a:rPr lang="ru-RU" b="1" i="1" dirty="0" err="1" smtClean="0">
                <a:solidFill>
                  <a:srgbClr val="002060"/>
                </a:solidFill>
                <a:latin typeface="Times New Roman" pitchFamily="18" charset="0"/>
                <a:cs typeface="Times New Roman" pitchFamily="18" charset="0"/>
              </a:rPr>
              <a:t>Электрондық</a:t>
            </a:r>
            <a:r>
              <a:rPr lang="ru-RU" b="1" i="1" dirty="0" smtClean="0">
                <a:solidFill>
                  <a:srgbClr val="002060"/>
                </a:solidFill>
                <a:latin typeface="Times New Roman" pitchFamily="18" charset="0"/>
                <a:cs typeface="Times New Roman" pitchFamily="18" charset="0"/>
              </a:rPr>
              <a:t> </a:t>
            </a:r>
            <a:r>
              <a:rPr lang="ru-RU" b="1" i="1" dirty="0" err="1" smtClean="0">
                <a:solidFill>
                  <a:srgbClr val="002060"/>
                </a:solidFill>
                <a:latin typeface="Times New Roman" pitchFamily="18" charset="0"/>
                <a:cs typeface="Times New Roman" pitchFamily="18" charset="0"/>
              </a:rPr>
              <a:t>поштасы</a:t>
            </a:r>
            <a:r>
              <a:rPr lang="ru-RU" b="1" i="1" dirty="0" smtClean="0">
                <a:solidFill>
                  <a:srgbClr val="002060"/>
                </a:solidFill>
                <a:latin typeface="Times New Roman" pitchFamily="18" charset="0"/>
                <a:cs typeface="Times New Roman" pitchFamily="18" charset="0"/>
              </a:rPr>
              <a:t>:</a:t>
            </a:r>
            <a:r>
              <a:rPr lang="en-US" b="1" i="1" dirty="0" smtClean="0">
                <a:solidFill>
                  <a:srgbClr val="002060"/>
                </a:solidFill>
                <a:latin typeface="Times New Roman" pitchFamily="18" charset="0"/>
                <a:cs typeface="Times New Roman" pitchFamily="18" charset="0"/>
              </a:rPr>
              <a:t>shkolashkola8@mail.ru</a:t>
            </a:r>
            <a:endParaRPr lang="kk-KZ" b="1" i="1" dirty="0" smtClean="0">
              <a:solidFill>
                <a:srgbClr val="002060"/>
              </a:solidFill>
              <a:latin typeface="Times New Roman" pitchFamily="18" charset="0"/>
              <a:cs typeface="Times New Roman" pitchFamily="18" charset="0"/>
            </a:endParaRPr>
          </a:p>
          <a:p>
            <a:pPr algn="r"/>
            <a:r>
              <a:rPr lang="ru-RU" b="1" i="1" dirty="0" err="1" smtClean="0">
                <a:solidFill>
                  <a:srgbClr val="002060"/>
                </a:solidFill>
                <a:latin typeface="Times New Roman" pitchFamily="18" charset="0"/>
                <a:cs typeface="Times New Roman" pitchFamily="18" charset="0"/>
              </a:rPr>
              <a:t>Вебсайт</a:t>
            </a:r>
            <a:r>
              <a:rPr lang="ru-RU" b="1" i="1" dirty="0" smtClean="0">
                <a:solidFill>
                  <a:srgbClr val="002060"/>
                </a:solidFill>
                <a:latin typeface="Times New Roman" pitchFamily="18" charset="0"/>
                <a:cs typeface="Times New Roman" pitchFamily="18" charset="0"/>
              </a:rPr>
              <a:t>: </a:t>
            </a:r>
            <a:r>
              <a:rPr lang="en-US" b="1" i="1" dirty="0" smtClean="0">
                <a:solidFill>
                  <a:srgbClr val="002060"/>
                </a:solidFill>
                <a:latin typeface="Times New Roman" pitchFamily="18" charset="0"/>
                <a:cs typeface="Times New Roman" pitchFamily="18" charset="0"/>
              </a:rPr>
              <a:t>http://balkhash.goo.kz</a:t>
            </a:r>
            <a:endParaRPr lang="kk-KZ" b="1" i="1" dirty="0" smtClean="0">
              <a:solidFill>
                <a:srgbClr val="002060"/>
              </a:solidFill>
              <a:latin typeface="Times New Roman" pitchFamily="18" charset="0"/>
              <a:cs typeface="Times New Roman" pitchFamily="18" charset="0"/>
            </a:endParaRPr>
          </a:p>
          <a:p>
            <a:pPr algn="r"/>
            <a:endParaRPr lang="kk-KZ" dirty="0" smtClean="0">
              <a:latin typeface="Times New Roman" pitchFamily="18" charset="0"/>
              <a:cs typeface="Times New Roman" pitchFamily="18" charset="0"/>
            </a:endParaRPr>
          </a:p>
          <a:p>
            <a:pPr algn="r"/>
            <a:endParaRPr lang="ru-RU" dirty="0">
              <a:latin typeface="Times New Roman" pitchFamily="18" charset="0"/>
              <a:cs typeface="Times New Roman" pitchFamily="18" charset="0"/>
            </a:endParaRPr>
          </a:p>
        </p:txBody>
      </p:sp>
      <p:pic>
        <p:nvPicPr>
          <p:cNvPr id="6" name="Рисунок 5" descr="елтаңба.jpg"/>
          <p:cNvPicPr>
            <a:picLocks noChangeAspect="1"/>
          </p:cNvPicPr>
          <p:nvPr/>
        </p:nvPicPr>
        <p:blipFill>
          <a:blip r:embed="rId2" cstate="print"/>
          <a:srcRect l="6170" t="8227" r="7445" b="5388"/>
          <a:stretch>
            <a:fillRect/>
          </a:stretch>
        </p:blipFill>
        <p:spPr>
          <a:xfrm>
            <a:off x="323528" y="2060848"/>
            <a:ext cx="3312368" cy="32403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32" name="Rectangle 44"/>
          <p:cNvSpPr>
            <a:spLocks noGrp="1" noChangeArrowheads="1"/>
          </p:cNvSpPr>
          <p:nvPr>
            <p:ph type="title"/>
          </p:nvPr>
        </p:nvSpPr>
        <p:spPr>
          <a:xfrm>
            <a:off x="0" y="2564904"/>
            <a:ext cx="1979712" cy="2786082"/>
          </a:xfrm>
          <a:noFill/>
          <a:ln/>
        </p:spPr>
        <p:txBody>
          <a:bodyPr>
            <a:normAutofit/>
          </a:bodyPr>
          <a:lstStyle/>
          <a:p>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460375" y="1720840"/>
            <a:ext cx="7640017"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6" name="Рисунок 5" descr="https://ff.bilimal.kz/eyuuyqum/eoamgqcg/gyiimoia/e0af121707197537e22531c663be7c785b7cd0691e95a.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6" y="160338"/>
            <a:ext cx="8880920" cy="6581030"/>
          </a:xfrm>
          <a:prstGeom prst="rect">
            <a:avLst/>
          </a:prstGeom>
          <a:noFill/>
          <a:ln>
            <a:noFill/>
          </a:ln>
        </p:spPr>
      </p:pic>
    </p:spTree>
    <p:extLst>
      <p:ext uri="{BB962C8B-B14F-4D97-AF65-F5344CB8AC3E}">
        <p14:creationId xmlns:p14="http://schemas.microsoft.com/office/powerpoint/2010/main" xmlns="" val="62317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32" name="Rectangle 44"/>
          <p:cNvSpPr>
            <a:spLocks noGrp="1" noChangeArrowheads="1"/>
          </p:cNvSpPr>
          <p:nvPr>
            <p:ph type="title"/>
          </p:nvPr>
        </p:nvSpPr>
        <p:spPr>
          <a:xfrm>
            <a:off x="0" y="2564904"/>
            <a:ext cx="1979712" cy="2786082"/>
          </a:xfrm>
          <a:noFill/>
          <a:ln/>
        </p:spPr>
        <p:txBody>
          <a:bodyPr>
            <a:normAutofit/>
          </a:bodyPr>
          <a:lstStyle/>
          <a:p>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9" name="Рисунок 38" descr="https://ff.bilimal.kz/eyuuyqum/eoamgqcg/gyiimoia/7dcbb331a9cff59ed7dff82b963327375b7cd0c80092d.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6" y="260648"/>
            <a:ext cx="8808912" cy="6192687"/>
          </a:xfrm>
          <a:prstGeom prst="rect">
            <a:avLst/>
          </a:prstGeom>
          <a:noFill/>
          <a:ln>
            <a:noFill/>
          </a:ln>
        </p:spPr>
      </p:pic>
    </p:spTree>
    <p:extLst>
      <p:ext uri="{BB962C8B-B14F-4D97-AF65-F5344CB8AC3E}">
        <p14:creationId xmlns:p14="http://schemas.microsoft.com/office/powerpoint/2010/main" xmlns="" val="2749025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32" name="Rectangle 44"/>
          <p:cNvSpPr>
            <a:spLocks noGrp="1" noChangeArrowheads="1"/>
          </p:cNvSpPr>
          <p:nvPr>
            <p:ph type="title"/>
          </p:nvPr>
        </p:nvSpPr>
        <p:spPr>
          <a:xfrm>
            <a:off x="0" y="2564904"/>
            <a:ext cx="1979712" cy="2786082"/>
          </a:xfrm>
          <a:noFill/>
          <a:ln/>
        </p:spPr>
        <p:txBody>
          <a:bodyPr>
            <a:normAutofit/>
          </a:bodyPr>
          <a:lstStyle/>
          <a:p>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https://ff.bilimal.kz/eyuuyqum/eoamgqcg/gyiimoia/e0af121707197537e22531c663be7c785b7cd0691e95a.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6" y="332656"/>
            <a:ext cx="8808912" cy="6048671"/>
          </a:xfrm>
          <a:prstGeom prst="rect">
            <a:avLst/>
          </a:prstGeom>
          <a:noFill/>
          <a:ln>
            <a:noFill/>
          </a:ln>
        </p:spPr>
      </p:pic>
    </p:spTree>
    <p:extLst>
      <p:ext uri="{BB962C8B-B14F-4D97-AF65-F5344CB8AC3E}">
        <p14:creationId xmlns:p14="http://schemas.microsoft.com/office/powerpoint/2010/main" xmlns="" val="3492383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32" name="Rectangle 44"/>
          <p:cNvSpPr>
            <a:spLocks noGrp="1" noChangeArrowheads="1"/>
          </p:cNvSpPr>
          <p:nvPr>
            <p:ph type="title"/>
          </p:nvPr>
        </p:nvSpPr>
        <p:spPr>
          <a:xfrm>
            <a:off x="0" y="2564904"/>
            <a:ext cx="1979712" cy="2786082"/>
          </a:xfrm>
          <a:noFill/>
          <a:ln/>
        </p:spPr>
        <p:txBody>
          <a:bodyPr>
            <a:normAutofit/>
          </a:bodyPr>
          <a:lstStyle/>
          <a:p>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539552" y="300067"/>
            <a:ext cx="8280920" cy="4202689"/>
          </a:xfrm>
          <a:prstGeom prst="rect">
            <a:avLst/>
          </a:prstGeom>
        </p:spPr>
        <p:txBody>
          <a:bodyPr wrap="square">
            <a:spAutoFit/>
          </a:bodyPr>
          <a:lstStyle/>
          <a:p>
            <a:r>
              <a:rPr lang="ru-RU" b="1" dirty="0" err="1">
                <a:latin typeface="Times New Roman" panose="02020603050405020304" pitchFamily="18" charset="0"/>
                <a:ea typeface="Times New Roman" panose="02020603050405020304" pitchFamily="18" charset="0"/>
              </a:rPr>
              <a:t>Білім</a:t>
            </a:r>
            <a:r>
              <a:rPr lang="ru-RU" b="1" dirty="0">
                <a:latin typeface="Times New Roman" panose="02020603050405020304" pitchFamily="18" charset="0"/>
                <a:ea typeface="Times New Roman" panose="02020603050405020304" pitchFamily="18" charset="0"/>
              </a:rPr>
              <a:t> беру </a:t>
            </a:r>
            <a:r>
              <a:rPr lang="ru-RU" b="1" dirty="0" err="1">
                <a:latin typeface="Times New Roman" panose="02020603050405020304" pitchFamily="18" charset="0"/>
                <a:ea typeface="Times New Roman" panose="02020603050405020304" pitchFamily="18" charset="0"/>
              </a:rPr>
              <a:t>мақсаты</a:t>
            </a:r>
            <a:r>
              <a:rPr lang="ru-RU" b="1"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келесі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негізгі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кең</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ауқымды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дағдыларды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дамыту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арқылы</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жүргізіледі</a:t>
            </a:r>
            <a:r>
              <a:rPr lang="ru-RU"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mj-lt"/>
              <a:buAutoNum type="arabicPeriod"/>
            </a:pPr>
            <a:r>
              <a:rPr lang="kk-KZ" dirty="0">
                <a:latin typeface="Times New Roman" panose="02020603050405020304" pitchFamily="18" charset="0"/>
                <a:ea typeface="Calibri" panose="020F0502020204030204" pitchFamily="34" charset="0"/>
                <a:cs typeface="Times New Roman" panose="02020603050405020304" pitchFamily="18" charset="0"/>
              </a:rPr>
              <a:t>Мәтінмен жұмыс жасау</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latin typeface="Times New Roman" panose="02020603050405020304" pitchFamily="18" charset="0"/>
                <a:ea typeface="Calibri" panose="020F0502020204030204" pitchFamily="34" charset="0"/>
                <a:cs typeface="Times New Roman" panose="02020603050405020304" pitchFamily="18" charset="0"/>
              </a:rPr>
              <a:t>Топта жұмыс жасай алу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latin typeface="Times New Roman" panose="02020603050405020304" pitchFamily="18" charset="0"/>
                <a:ea typeface="Calibri" panose="020F0502020204030204" pitchFamily="34" charset="0"/>
                <a:cs typeface="Times New Roman" panose="02020603050405020304" pitchFamily="18" charset="0"/>
              </a:rPr>
              <a:t>Оқушының әлеументтенуі</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latin typeface="Times New Roman" panose="02020603050405020304" pitchFamily="18" charset="0"/>
                <a:ea typeface="Calibri" panose="020F0502020204030204" pitchFamily="34" charset="0"/>
                <a:cs typeface="Times New Roman" panose="02020603050405020304" pitchFamily="18" charset="0"/>
              </a:rPr>
              <a:t>білімдерді функционалдық және шығармашылық қолдану;</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err="1">
                <a:latin typeface="Times New Roman" panose="02020603050405020304" pitchFamily="18" charset="0"/>
                <a:ea typeface="Calibri" panose="020F0502020204030204" pitchFamily="34" charset="0"/>
                <a:cs typeface="Times New Roman" panose="02020603050405020304" pitchFamily="18" charset="0"/>
              </a:rPr>
              <a:t>зерттеу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жұмыстарын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жүргізу</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err="1">
                <a:latin typeface="Times New Roman" panose="02020603050405020304" pitchFamily="18" charset="0"/>
                <a:ea typeface="Calibri" panose="020F0502020204030204" pitchFamily="34" charset="0"/>
                <a:cs typeface="Times New Roman" panose="02020603050405020304" pitchFamily="18" charset="0"/>
              </a:rPr>
              <a:t>сыни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ойлау</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US" dirty="0" err="1">
                <a:latin typeface="Times New Roman" panose="02020603050405020304" pitchFamily="18" charset="0"/>
                <a:ea typeface="Calibri" panose="020F0502020204030204" pitchFamily="34" charset="0"/>
                <a:cs typeface="Times New Roman" panose="02020603050405020304" pitchFamily="18" charset="0"/>
              </a:rPr>
              <a:t>ақпараттық-коммуникативтік</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дағдыларды</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пайдалану</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түрлі</a:t>
            </a:r>
            <a:r>
              <a:rPr lang="ru-RU" dirty="0">
                <a:latin typeface="Times New Roman" panose="02020603050405020304" pitchFamily="18" charset="0"/>
                <a:ea typeface="Calibri" panose="020F0502020204030204" pitchFamily="34" charset="0"/>
                <a:cs typeface="Times New Roman" panose="02020603050405020304" pitchFamily="18" charset="0"/>
              </a:rPr>
              <a:t> коммуникация </a:t>
            </a:r>
            <a:r>
              <a:rPr lang="ru-RU" dirty="0" err="1">
                <a:latin typeface="Times New Roman" panose="02020603050405020304" pitchFamily="18" charset="0"/>
                <a:ea typeface="Calibri" panose="020F0502020204030204" pitchFamily="34" charset="0"/>
                <a:cs typeface="Times New Roman" panose="02020603050405020304" pitchFamily="18" charset="0"/>
              </a:rPr>
              <a:t>тәсілдерін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пайдалану</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latin typeface="Times New Roman" panose="02020603050405020304" pitchFamily="18" charset="0"/>
                <a:ea typeface="Calibri" panose="020F0502020204030204" pitchFamily="34" charset="0"/>
                <a:cs typeface="Times New Roman" panose="02020603050405020304" pitchFamily="18" charset="0"/>
              </a:rPr>
              <a:t>- топта және жеке жұмыс істеу ептілігі;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kk-KZ" dirty="0">
                <a:latin typeface="Times New Roman" panose="02020603050405020304" pitchFamily="18" charset="0"/>
                <a:ea typeface="Calibri" panose="020F0502020204030204" pitchFamily="34" charset="0"/>
                <a:cs typeface="Times New Roman" panose="02020603050405020304" pitchFamily="18" charset="0"/>
              </a:rPr>
              <a:t>- проблемаларды шешу және шешімдер қабылдау тәрізді білім, білік, дағдыларды оқушы бойында қалыптастыра оқушы тұлғасының үйлесімді дамуы үшін қолайлы білім беру кеңістігін құру деп көрсетілген.</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72688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ff.bilimal.kz/eyuuyqum/eoamgqcg/gyiimoia/57e7eecd2610d89305f4f15745abc6e75b7cce25a9db5.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60648"/>
            <a:ext cx="8784976" cy="63367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32" name="Rectangle 44"/>
          <p:cNvSpPr>
            <a:spLocks noGrp="1" noChangeArrowheads="1"/>
          </p:cNvSpPr>
          <p:nvPr>
            <p:ph type="title"/>
          </p:nvPr>
        </p:nvSpPr>
        <p:spPr>
          <a:xfrm>
            <a:off x="-554818" y="2564904"/>
            <a:ext cx="3254610" cy="2786082"/>
          </a:xfrm>
          <a:noFill/>
          <a:ln/>
        </p:spPr>
        <p:txBody>
          <a:bodyPr>
            <a:normAutofit/>
          </a:bodyPr>
          <a:lstStyle/>
          <a:p>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 name="Рисунок 34" descr="https://ff.bilimal.kz/eyuuyqum/eoamgqcg/gyiimoia/1bcdb27ba6e9f5d0f5f35d2af1fc1ad95b7cce0aa8947.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5" y="160338"/>
            <a:ext cx="8736905" cy="658103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a:spLocks noChangeArrowheads="1"/>
          </p:cNvSpPr>
          <p:nvPr/>
        </p:nvSpPr>
        <p:spPr bwMode="gray">
          <a:xfrm>
            <a:off x="2482727" y="2017714"/>
            <a:ext cx="6265737" cy="4406900"/>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ru-RU" dirty="0" smtClean="0"/>
              <a:t>.</a:t>
            </a:r>
            <a:endParaRPr lang="en-US" dirty="0"/>
          </a:p>
        </p:txBody>
      </p:sp>
      <p:grpSp>
        <p:nvGrpSpPr>
          <p:cNvPr id="3" name="Group 30"/>
          <p:cNvGrpSpPr>
            <a:grpSpLocks/>
          </p:cNvGrpSpPr>
          <p:nvPr/>
        </p:nvGrpSpPr>
        <p:grpSpPr bwMode="auto">
          <a:xfrm>
            <a:off x="1619672" y="2204864"/>
            <a:ext cx="381000" cy="381000"/>
            <a:chOff x="2078" y="1680"/>
            <a:chExt cx="1615" cy="1615"/>
          </a:xfrm>
        </p:grpSpPr>
        <p:sp>
          <p:nvSpPr>
            <p:cNvPr id="319519"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0"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1"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2"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3"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24"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19532" name="Rectangle 44"/>
          <p:cNvSpPr>
            <a:spLocks noGrp="1" noChangeArrowheads="1"/>
          </p:cNvSpPr>
          <p:nvPr>
            <p:ph type="title"/>
          </p:nvPr>
        </p:nvSpPr>
        <p:spPr>
          <a:xfrm>
            <a:off x="0" y="2564904"/>
            <a:ext cx="1979712" cy="2786082"/>
          </a:xfrm>
          <a:noFill/>
          <a:ln/>
        </p:spPr>
        <p:txBody>
          <a:bodyPr>
            <a:normAutofit/>
          </a:bodyPr>
          <a:lstStyle/>
          <a:p>
            <a:r>
              <a:rPr lang="en-US" sz="1800" b="1" i="1" dirty="0" smtClean="0">
                <a:solidFill>
                  <a:srgbClr val="FF0000"/>
                </a:solidFill>
                <a:latin typeface="Times New Roman" pitchFamily="18" charset="0"/>
                <a:cs typeface="Times New Roman" pitchFamily="18" charset="0"/>
              </a:rPr>
              <a:t> </a:t>
            </a:r>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grpSp>
        <p:nvGrpSpPr>
          <p:cNvPr id="4" name="Group 37"/>
          <p:cNvGrpSpPr>
            <a:grpSpLocks/>
          </p:cNvGrpSpPr>
          <p:nvPr/>
        </p:nvGrpSpPr>
        <p:grpSpPr bwMode="auto">
          <a:xfrm>
            <a:off x="2071670" y="3643314"/>
            <a:ext cx="355600" cy="381000"/>
            <a:chOff x="2078" y="1680"/>
            <a:chExt cx="1615" cy="1615"/>
          </a:xfrm>
        </p:grpSpPr>
        <p:sp>
          <p:nvSpPr>
            <p:cNvPr id="49"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0"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1"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2"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3"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5" name="Group 9"/>
          <p:cNvGrpSpPr>
            <a:grpSpLocks/>
          </p:cNvGrpSpPr>
          <p:nvPr/>
        </p:nvGrpSpPr>
        <p:grpSpPr bwMode="auto">
          <a:xfrm>
            <a:off x="1403648" y="5373216"/>
            <a:ext cx="381000" cy="381000"/>
            <a:chOff x="2078" y="1680"/>
            <a:chExt cx="1615" cy="1615"/>
          </a:xfrm>
        </p:grpSpPr>
        <p:sp>
          <p:nvSpPr>
            <p:cNvPr id="56"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7"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8"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9"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0"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1"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 name="Рисунок 34" descr="https://ff.bilimal.kz/eyuuyqum/eoamgqcg/gyiimoia/9d66eecb2467ae0568d6e3671728ba2d5b7cce3919fbe.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5" y="332656"/>
            <a:ext cx="8736905" cy="6091957"/>
          </a:xfrm>
          <a:prstGeom prst="rect">
            <a:avLst/>
          </a:prstGeom>
          <a:noFill/>
          <a:ln>
            <a:noFill/>
          </a:ln>
        </p:spPr>
      </p:pic>
    </p:spTree>
    <p:extLst>
      <p:ext uri="{BB962C8B-B14F-4D97-AF65-F5344CB8AC3E}">
        <p14:creationId xmlns:p14="http://schemas.microsoft.com/office/powerpoint/2010/main" xmlns="" val="1363983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276872"/>
            <a:ext cx="7408333" cy="3849291"/>
          </a:xfrm>
        </p:spPr>
        <p:txBody>
          <a:bodyPr>
            <a:normAutofit fontScale="62500" lnSpcReduction="20000"/>
          </a:bodyPr>
          <a:lstStyle/>
          <a:p>
            <a:pPr marL="0" indent="0">
              <a:buNone/>
            </a:pPr>
            <a:r>
              <a:rPr lang="kk-KZ" sz="2200" dirty="0">
                <a:latin typeface="Times New Roman" panose="02020603050405020304" pitchFamily="18" charset="0"/>
                <a:cs typeface="Times New Roman" panose="02020603050405020304" pitchFamily="18" charset="0"/>
              </a:rPr>
              <a:t>Қазақстанның келешегі – білімді ұрпақта екенін ескерсек, жыл сайын алға қойылатын нақты міндеттерді жүзеге асырып, жаһандық үрдістерден қалыс қалмаған жөн.Төртінші өнеркәсіптік революция жағдайында сапалы білім беруді – адами капиталды дамыту негізіне айналдыру қажет. Білім, адамға өз өмір жолын таңдауда сенімділік пен еркіндік, жеңістерге жету мен өз қабілеттіліктерін жүзеге асыру мүмкіндік береді. Сондықтан, біздің елімізде сапалы білім беруді қамтамасыз етуге ерекше назар аударылады. Ал, жаңа заманда жаңа технологиялар өмірге келіп, ғылым қарыштап дамыған кезде – оқу жүйесі жаңа ізденістермен жүйелі жұмыс істеуді талап </a:t>
            </a:r>
            <a:r>
              <a:rPr lang="kk-KZ" sz="2200" dirty="0" smtClean="0">
                <a:latin typeface="Times New Roman" panose="02020603050405020304" pitchFamily="18" charset="0"/>
                <a:cs typeface="Times New Roman" panose="02020603050405020304" pitchFamily="18" charset="0"/>
              </a:rPr>
              <a:t>етеді.</a:t>
            </a:r>
            <a:r>
              <a:rPr lang="en-US" sz="2200" dirty="0">
                <a:latin typeface="Times New Roman" panose="02020603050405020304" pitchFamily="18" charset="0"/>
                <a:cs typeface="Times New Roman" panose="02020603050405020304" pitchFamily="18" charset="0"/>
              </a:rPr>
              <a:t> </a:t>
            </a:r>
            <a:r>
              <a:rPr lang="kk-KZ" sz="2200" dirty="0" smtClean="0">
                <a:latin typeface="Times New Roman" panose="02020603050405020304" pitchFamily="18" charset="0"/>
                <a:cs typeface="Times New Roman" panose="02020603050405020304" pitchFamily="18" charset="0"/>
              </a:rPr>
              <a:t>Адами </a:t>
            </a:r>
            <a:r>
              <a:rPr lang="kk-KZ" sz="2200" dirty="0">
                <a:latin typeface="Times New Roman" panose="02020603050405020304" pitchFamily="18" charset="0"/>
                <a:cs typeface="Times New Roman" panose="02020603050405020304" pitchFamily="18" charset="0"/>
              </a:rPr>
              <a:t>капиталдың жоғары деңгейі есебінен әлемнің жетекші </a:t>
            </a:r>
            <a:r>
              <a:rPr lang="kk-KZ" sz="2200" dirty="0" smtClean="0">
                <a:latin typeface="Times New Roman" panose="02020603050405020304" pitchFamily="18" charset="0"/>
                <a:cs typeface="Times New Roman" panose="02020603050405020304" pitchFamily="18" charset="0"/>
              </a:rPr>
              <a:t>экономикасы </a:t>
            </a:r>
            <a:r>
              <a:rPr lang="kk-KZ" sz="2200" dirty="0">
                <a:latin typeface="Times New Roman" panose="02020603050405020304" pitchFamily="18" charset="0"/>
                <a:cs typeface="Times New Roman" panose="02020603050405020304" pitchFamily="18" charset="0"/>
              </a:rPr>
              <a:t>мол жетістікке, жеңіске жетеді. Мәселені шешу дағдылары, сыни ойлау</a:t>
            </a:r>
            <a:r>
              <a:rPr lang="kk-KZ" sz="2200" dirty="0" smtClean="0">
                <a:latin typeface="Times New Roman" panose="02020603050405020304" pitchFamily="18" charset="0"/>
                <a:cs typeface="Times New Roman" panose="02020603050405020304" pitchFamily="18" charset="0"/>
              </a:rPr>
              <a:t>, </a:t>
            </a:r>
            <a:r>
              <a:rPr lang="kk-KZ" sz="2200" dirty="0">
                <a:latin typeface="Times New Roman" panose="02020603050405020304" pitchFamily="18" charset="0"/>
                <a:cs typeface="Times New Roman" panose="02020603050405020304" pitchFamily="18" charset="0"/>
              </a:rPr>
              <a:t>жасампаздық, эмоциялық парасат басты орынды иеленеді. </a:t>
            </a:r>
            <a:endParaRPr lang="en-US" sz="2200" dirty="0">
              <a:latin typeface="Times New Roman" panose="02020603050405020304" pitchFamily="18" charset="0"/>
              <a:cs typeface="Times New Roman" panose="02020603050405020304" pitchFamily="18" charset="0"/>
            </a:endParaRPr>
          </a:p>
          <a:p>
            <a:pPr marL="0" indent="0">
              <a:buNone/>
            </a:pPr>
            <a:r>
              <a:rPr lang="kk-KZ" sz="2200" dirty="0">
                <a:latin typeface="Times New Roman" panose="02020603050405020304" pitchFamily="18" charset="0"/>
                <a:cs typeface="Times New Roman" panose="02020603050405020304" pitchFamily="18" charset="0"/>
              </a:rPr>
              <a:t>Сондықтан білім беру жүйесі бұрын белгісіз мәселені шеше алатын,өзгеріске </a:t>
            </a:r>
            <a:endParaRPr lang="en-US" sz="2200" dirty="0">
              <a:latin typeface="Times New Roman" panose="02020603050405020304" pitchFamily="18" charset="0"/>
              <a:cs typeface="Times New Roman" panose="02020603050405020304" pitchFamily="18" charset="0"/>
            </a:endParaRPr>
          </a:p>
          <a:p>
            <a:pPr marL="0" indent="0">
              <a:buNone/>
            </a:pPr>
            <a:r>
              <a:rPr lang="kk-KZ" sz="2200" dirty="0">
                <a:latin typeface="Times New Roman" panose="02020603050405020304" pitchFamily="18" charset="0"/>
                <a:cs typeface="Times New Roman" panose="02020603050405020304" pitchFamily="18" charset="0"/>
              </a:rPr>
              <a:t>өте жылдам бейімделетін, жаңалықтар аша білетін, ұшқыр, шығармашыл ойлы, </a:t>
            </a:r>
            <a:r>
              <a:rPr lang="kk-KZ" sz="2200" dirty="0" smtClean="0">
                <a:latin typeface="Times New Roman" panose="02020603050405020304" pitchFamily="18" charset="0"/>
                <a:cs typeface="Times New Roman" panose="02020603050405020304" pitchFamily="18" charset="0"/>
              </a:rPr>
              <a:t>аналитикалық </a:t>
            </a:r>
            <a:r>
              <a:rPr lang="kk-KZ" sz="2200" dirty="0">
                <a:latin typeface="Times New Roman" panose="02020603050405020304" pitchFamily="18" charset="0"/>
                <a:cs typeface="Times New Roman" panose="02020603050405020304" pitchFamily="18" charset="0"/>
              </a:rPr>
              <a:t>көзқарасты жасампаз (креативтік) адамдарды даярлауға бар </a:t>
            </a:r>
            <a:r>
              <a:rPr lang="kk-KZ" sz="2200" dirty="0" smtClean="0">
                <a:latin typeface="Times New Roman" panose="02020603050405020304" pitchFamily="18" charset="0"/>
                <a:cs typeface="Times New Roman" panose="02020603050405020304" pitchFamily="18" charset="0"/>
              </a:rPr>
              <a:t>күшжігерін </a:t>
            </a:r>
            <a:r>
              <a:rPr lang="kk-KZ" sz="2200" dirty="0">
                <a:latin typeface="Times New Roman" panose="02020603050405020304" pitchFamily="18" charset="0"/>
                <a:cs typeface="Times New Roman" panose="02020603050405020304" pitchFamily="18" charset="0"/>
              </a:rPr>
              <a:t>жұмсауы тиіс. </a:t>
            </a:r>
            <a:r>
              <a:rPr lang="ru-RU" sz="2200" dirty="0" err="1">
                <a:latin typeface="Times New Roman" panose="02020603050405020304" pitchFamily="18" charset="0"/>
                <a:cs typeface="Times New Roman" panose="02020603050405020304" pitchFamily="18" charset="0"/>
              </a:rPr>
              <a:t>Сонымен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қатар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функционалдық</a:t>
            </a: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сауаттылық</a:t>
            </a:r>
            <a:r>
              <a:rPr lang="ru-RU" sz="2200" dirty="0">
                <a:latin typeface="Times New Roman" panose="02020603050405020304" pitchFamily="18" charset="0"/>
                <a:cs typeface="Times New Roman" panose="02020603050405020304" pitchFamily="18" charset="0"/>
              </a:rPr>
              <a:t>, </a:t>
            </a:r>
            <a:r>
              <a:rPr lang="kk-KZ" sz="2200" dirty="0" smtClean="0">
                <a:latin typeface="Times New Roman" panose="02020603050405020304" pitchFamily="18" charset="0"/>
                <a:cs typeface="Times New Roman" panose="02020603050405020304" pitchFamily="18" charset="0"/>
              </a:rPr>
              <a:t>ағылшын </a:t>
            </a:r>
            <a:r>
              <a:rPr lang="kk-KZ" sz="2200" dirty="0">
                <a:latin typeface="Times New Roman" panose="02020603050405020304" pitchFamily="18" charset="0"/>
                <a:cs typeface="Times New Roman" panose="02020603050405020304" pitchFamily="18" charset="0"/>
              </a:rPr>
              <a:t>тілін жетік меңгеру, жоғары адамгершілік азаматтық кемелдену де </a:t>
            </a:r>
            <a:r>
              <a:rPr lang="kk-KZ" sz="2200" dirty="0" smtClean="0">
                <a:latin typeface="Times New Roman" panose="02020603050405020304" pitchFamily="18" charset="0"/>
                <a:cs typeface="Times New Roman" panose="02020603050405020304" pitchFamily="18" charset="0"/>
              </a:rPr>
              <a:t>-</a:t>
            </a:r>
            <a:r>
              <a:rPr lang="kk-KZ" sz="2200" dirty="0">
                <a:latin typeface="Times New Roman" panose="02020603050405020304" pitchFamily="18" charset="0"/>
                <a:cs typeface="Times New Roman" panose="02020603050405020304" pitchFamily="18" charset="0"/>
              </a:rPr>
              <a:t>өте маңызды. Білімнің мазмұндылығы заманауи техникалық </a:t>
            </a:r>
            <a:r>
              <a:rPr lang="kk-KZ" sz="2200" dirty="0" smtClean="0">
                <a:latin typeface="Times New Roman" panose="02020603050405020304" pitchFamily="18" charset="0"/>
                <a:cs typeface="Times New Roman" panose="02020603050405020304" pitchFamily="18" charset="0"/>
              </a:rPr>
              <a:t>құралдармен </a:t>
            </a:r>
            <a:r>
              <a:rPr lang="kk-KZ" sz="2200" dirty="0">
                <a:latin typeface="Times New Roman" panose="02020603050405020304" pitchFamily="18" charset="0"/>
                <a:cs typeface="Times New Roman" panose="02020603050405020304" pitchFamily="18" charset="0"/>
              </a:rPr>
              <a:t>үйлесімді түрде толықтырылуы тиіс. </a:t>
            </a:r>
            <a:r>
              <a:rPr lang="ru-RU" sz="2200" dirty="0">
                <a:latin typeface="Times New Roman" panose="02020603050405020304" pitchFamily="18" charset="0"/>
                <a:cs typeface="Times New Roman" panose="02020603050405020304" pitchFamily="18" charset="0"/>
              </a:rPr>
              <a:t>2018 </a:t>
            </a:r>
            <a:r>
              <a:rPr lang="ru-RU" sz="2200" dirty="0" err="1">
                <a:latin typeface="Times New Roman" panose="02020603050405020304" pitchFamily="18" charset="0"/>
                <a:cs typeface="Times New Roman" panose="02020603050405020304" pitchFamily="18" charset="0"/>
              </a:rPr>
              <a:t>жылғы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Жолдауда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қойылған</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міндеттерге</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сай</a:t>
            </a:r>
            <a:r>
              <a:rPr lang="ru-RU" sz="2200" dirty="0">
                <a:latin typeface="Times New Roman" panose="02020603050405020304" pitchFamily="18" charset="0"/>
                <a:cs typeface="Times New Roman" panose="02020603050405020304" pitchFamily="18" charset="0"/>
              </a:rPr>
              <a:t> </a:t>
            </a:r>
            <a:r>
              <a:rPr lang="kk-KZ" sz="2200" dirty="0">
                <a:latin typeface="Times New Roman" panose="02020603050405020304" pitchFamily="18" charset="0"/>
                <a:cs typeface="Times New Roman" panose="02020603050405020304" pitchFamily="18" charset="0"/>
              </a:rPr>
              <a:t>мектептердің цифрлық білім беру ресурстарын дамыту</a:t>
            </a:r>
            <a:r>
              <a:rPr lang="kk-KZ" sz="2200" dirty="0" smtClean="0">
                <a:latin typeface="Times New Roman" panose="02020603050405020304" pitchFamily="18" charset="0"/>
                <a:cs typeface="Times New Roman" panose="02020603050405020304" pitchFamily="18" charset="0"/>
              </a:rPr>
              <a:t>, </a:t>
            </a:r>
            <a:r>
              <a:rPr lang="kk-KZ" sz="2200" dirty="0">
                <a:latin typeface="Times New Roman" panose="02020603050405020304" pitchFamily="18" charset="0"/>
                <a:cs typeface="Times New Roman" panose="02020603050405020304" pitchFamily="18" charset="0"/>
              </a:rPr>
              <a:t>кеңжолақты Интернетке қосу, бейнежабдықтармен жасақтау жұмысы</a:t>
            </a:r>
          </a:p>
          <a:p>
            <a:pPr marL="0" indent="0">
              <a:buNone/>
            </a:pPr>
            <a:r>
              <a:rPr lang="kk-KZ" sz="2200" dirty="0">
                <a:latin typeface="Times New Roman" panose="02020603050405020304" pitchFamily="18" charset="0"/>
                <a:cs typeface="Times New Roman" panose="02020603050405020304" pitchFamily="18" charset="0"/>
              </a:rPr>
              <a:t> жалғасады.</a:t>
            </a:r>
            <a:endParaRPr lang="en-US" sz="2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fontScale="90000"/>
          </a:bodyPr>
          <a:lstStyle/>
          <a:p>
            <a:r>
              <a:rPr lang="kk-KZ" b="1" dirty="0">
                <a:solidFill>
                  <a:srgbClr val="002060"/>
                </a:solidFill>
                <a:latin typeface="Times New Roman" pitchFamily="18" charset="0"/>
                <a:ea typeface="Calibri" pitchFamily="34" charset="0"/>
                <a:cs typeface="Times New Roman" pitchFamily="18" charset="0"/>
              </a:rPr>
              <a:t>Білім беру жүйесіне жаңа көзқарас</a:t>
            </a:r>
            <a:endParaRPr lang="en-US" dirty="0"/>
          </a:p>
        </p:txBody>
      </p:sp>
    </p:spTree>
    <p:extLst>
      <p:ext uri="{BB962C8B-B14F-4D97-AF65-F5344CB8AC3E}">
        <p14:creationId xmlns:p14="http://schemas.microsoft.com/office/powerpoint/2010/main" xmlns="" val="171650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276872"/>
            <a:ext cx="7408333" cy="3849291"/>
          </a:xfrm>
        </p:spPr>
        <p:txBody>
          <a:bodyPr>
            <a:normAutofit fontScale="85000" lnSpcReduction="10000"/>
          </a:bodyPr>
          <a:lstStyle/>
          <a:p>
            <a:pPr marL="0" indent="0">
              <a:buNone/>
            </a:pPr>
            <a:r>
              <a:rPr lang="kk-KZ" sz="2000" dirty="0">
                <a:latin typeface="Times New Roman" panose="02020603050405020304" pitchFamily="18" charset="0"/>
                <a:cs typeface="Times New Roman" panose="02020603050405020304" pitchFamily="18" charset="0"/>
              </a:rPr>
              <a:t>2019 жылдың 1 қыркүйегіне қарай мектепке дейінгі білім беру ісінде балалардың ерте дамуы үшін өз бетінше оқу машығы мен әлеуметтік дағдысын дамытатын бағдарламалардың біріңғай стандарты енгізіледі.</a:t>
            </a:r>
            <a:endParaRPr lang="en-US" sz="2000" dirty="0">
              <a:latin typeface="Times New Roman" panose="02020603050405020304" pitchFamily="18" charset="0"/>
              <a:cs typeface="Times New Roman" panose="02020603050405020304" pitchFamily="18" charset="0"/>
            </a:endParaRPr>
          </a:p>
          <a:p>
            <a:pPr marL="0" indent="0">
              <a:buNone/>
            </a:pPr>
            <a:r>
              <a:rPr lang="kk-KZ" sz="2000" dirty="0">
                <a:latin typeface="Times New Roman" panose="02020603050405020304" pitchFamily="18" charset="0"/>
                <a:cs typeface="Times New Roman" panose="02020603050405020304" pitchFamily="18" charset="0"/>
              </a:rPr>
              <a:t>Орта білім беру саласында жаңартылған мазмұнға көшу мәселесі басталды, ол 2021 жылы аяқталатын болады. Жаңа бағдарлама оқулық, жүйе мен кадрды талап етеді. </a:t>
            </a:r>
            <a:r>
              <a:rPr lang="ru-RU" sz="2000" dirty="0" err="1">
                <a:latin typeface="Times New Roman" panose="02020603050405020304" pitchFamily="18" charset="0"/>
                <a:cs typeface="Times New Roman" panose="02020603050405020304" pitchFamily="18" charset="0"/>
              </a:rPr>
              <a:t>Осының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бәрі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педагогтарды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оқыту</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біліктілігін</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арттыруға</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көзқарасты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өзгертуді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Сондықтан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еліміздің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университеттері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педагогикалық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кафедралар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факультеттерді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дамыту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жолға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қойылады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Білім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берудің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деңгейінде</a:t>
            </a:r>
            <a:r>
              <a:rPr lang="ru-RU" sz="2000" dirty="0">
                <a:latin typeface="Times New Roman" panose="02020603050405020304" pitchFamily="18" charset="0"/>
                <a:cs typeface="Times New Roman" panose="02020603050405020304" pitchFamily="18" charset="0"/>
              </a:rPr>
              <a:t> математика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жаратылыстану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ғылымдарын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оқыту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сапасын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күшейтуге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бағытталған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алынады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жаңа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технологиялық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дайындаудың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маңызды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шарты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болмақ.Білім</a:t>
            </a:r>
            <a:r>
              <a:rPr lang="ru-RU" sz="2000" dirty="0">
                <a:latin typeface="Times New Roman" panose="02020603050405020304" pitchFamily="18" charset="0"/>
                <a:cs typeface="Times New Roman" panose="02020603050405020304" pitchFamily="18" charset="0"/>
              </a:rPr>
              <a:t> беру </a:t>
            </a:r>
            <a:r>
              <a:rPr lang="ru-RU" sz="2000" dirty="0" err="1">
                <a:latin typeface="Times New Roman" panose="02020603050405020304" pitchFamily="18" charset="0"/>
                <a:cs typeface="Times New Roman" panose="02020603050405020304" pitchFamily="18" charset="0"/>
              </a:rPr>
              <a:t>мекемелері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арасындағы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бәсекелестікті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арттырып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капиталды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мектептерінде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қаржыландыру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енгізілетін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fontScale="90000"/>
          </a:bodyPr>
          <a:lstStyle/>
          <a:p>
            <a:r>
              <a:rPr lang="kk-KZ" b="1" dirty="0">
                <a:solidFill>
                  <a:srgbClr val="002060"/>
                </a:solidFill>
                <a:latin typeface="Times New Roman" pitchFamily="18" charset="0"/>
                <a:ea typeface="Calibri" pitchFamily="34" charset="0"/>
                <a:cs typeface="Times New Roman" pitchFamily="18" charset="0"/>
              </a:rPr>
              <a:t>Білім беру жүйесіне жаңа көзқарас</a:t>
            </a:r>
            <a:endParaRPr lang="en-US" dirty="0"/>
          </a:p>
        </p:txBody>
      </p:sp>
    </p:spTree>
    <p:extLst>
      <p:ext uri="{BB962C8B-B14F-4D97-AF65-F5344CB8AC3E}">
        <p14:creationId xmlns:p14="http://schemas.microsoft.com/office/powerpoint/2010/main" xmlns="" val="276586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a:spLocks noChangeArrowheads="1"/>
          </p:cNvSpPr>
          <p:nvPr/>
        </p:nvSpPr>
        <p:spPr bwMode="gray">
          <a:xfrm>
            <a:off x="2482727" y="836712"/>
            <a:ext cx="6265737" cy="5587902"/>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r>
              <a:rPr lang="en-US" dirty="0"/>
              <a:t> </a:t>
            </a:r>
            <a:endParaRPr lang="ru-RU" dirty="0">
              <a:solidFill>
                <a:schemeClr val="tx2"/>
              </a:solidFill>
              <a:latin typeface="Times New Roman" panose="02020603050405020304" pitchFamily="18" charset="0"/>
              <a:cs typeface="Times New Roman" panose="02020603050405020304" pitchFamily="18" charset="0"/>
            </a:endParaRPr>
          </a:p>
          <a:p>
            <a:pPr algn="just"/>
            <a:endParaRPr lang="ru-RU" dirty="0" smtClean="0">
              <a:solidFill>
                <a:schemeClr val="tx2"/>
              </a:solidFill>
              <a:latin typeface="Times New Roman" panose="02020603050405020304" pitchFamily="18" charset="0"/>
              <a:cs typeface="Times New Roman" panose="02020603050405020304" pitchFamily="18" charset="0"/>
            </a:endParaRPr>
          </a:p>
          <a:p>
            <a:pPr algn="just"/>
            <a:endParaRPr lang="ru-RU" dirty="0">
              <a:solidFill>
                <a:schemeClr val="tx2"/>
              </a:solidFill>
              <a:latin typeface="Times New Roman" panose="02020603050405020304" pitchFamily="18" charset="0"/>
              <a:cs typeface="Times New Roman" panose="02020603050405020304" pitchFamily="18" charset="0"/>
            </a:endParaRPr>
          </a:p>
          <a:p>
            <a:pPr algn="just"/>
            <a:r>
              <a:rPr lang="ru-RU" dirty="0" err="1" smtClean="0">
                <a:solidFill>
                  <a:schemeClr val="tx2"/>
                </a:solidFill>
                <a:latin typeface="Times New Roman" panose="02020603050405020304" pitchFamily="18" charset="0"/>
                <a:cs typeface="Times New Roman" panose="02020603050405020304" pitchFamily="18" charset="0"/>
              </a:rPr>
              <a:t>Жаңартылған</a:t>
            </a:r>
            <a:r>
              <a:rPr lang="ru-RU" dirty="0" smtClean="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білім</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берудің</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маңыздылығы</a:t>
            </a:r>
            <a:r>
              <a:rPr lang="ru-RU" dirty="0">
                <a:solidFill>
                  <a:schemeClr val="tx2"/>
                </a:solidFill>
                <a:latin typeface="Times New Roman" panose="02020603050405020304" pitchFamily="18" charset="0"/>
                <a:cs typeface="Times New Roman" panose="02020603050405020304" pitchFamily="18" charset="0"/>
              </a:rPr>
              <a:t> – </a:t>
            </a:r>
            <a:r>
              <a:rPr lang="ru-RU" dirty="0" err="1">
                <a:solidFill>
                  <a:schemeClr val="tx2"/>
                </a:solidFill>
                <a:latin typeface="Times New Roman" panose="02020603050405020304" pitchFamily="18" charset="0"/>
                <a:cs typeface="Times New Roman" panose="02020603050405020304" pitchFamily="18" charset="0"/>
              </a:rPr>
              <a:t>оқушы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тұлғасының</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үйлесімді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қолайлы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білім</a:t>
            </a:r>
            <a:r>
              <a:rPr lang="ru-RU" dirty="0">
                <a:solidFill>
                  <a:schemeClr val="tx2"/>
                </a:solidFill>
                <a:latin typeface="Times New Roman" panose="02020603050405020304" pitchFamily="18" charset="0"/>
                <a:cs typeface="Times New Roman" panose="02020603050405020304" pitchFamily="18" charset="0"/>
              </a:rPr>
              <a:t> беру </a:t>
            </a:r>
            <a:r>
              <a:rPr lang="ru-RU" dirty="0" err="1">
                <a:solidFill>
                  <a:schemeClr val="tx2"/>
                </a:solidFill>
                <a:latin typeface="Times New Roman" panose="02020603050405020304" pitchFamily="18" charset="0"/>
                <a:cs typeface="Times New Roman" panose="02020603050405020304" pitchFamily="18" charset="0"/>
              </a:rPr>
              <a:t>ортасын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құра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отырып</a:t>
            </a:r>
            <a:r>
              <a:rPr lang="ru-RU" dirty="0">
                <a:solidFill>
                  <a:schemeClr val="tx2"/>
                </a:solidFill>
                <a:latin typeface="Times New Roman" panose="02020603050405020304" pitchFamily="18" charset="0"/>
                <a:cs typeface="Times New Roman" panose="02020603050405020304" pitchFamily="18" charset="0"/>
              </a:rPr>
              <a:t> сын </a:t>
            </a:r>
            <a:r>
              <a:rPr lang="ru-RU" dirty="0" err="1">
                <a:solidFill>
                  <a:schemeClr val="tx2"/>
                </a:solidFill>
                <a:latin typeface="Times New Roman" panose="02020603050405020304" pitchFamily="18" charset="0"/>
                <a:cs typeface="Times New Roman" panose="02020603050405020304" pitchFamily="18" charset="0"/>
              </a:rPr>
              <a:t>тұрғысынан</a:t>
            </a:r>
            <a:r>
              <a:rPr lang="ru-RU" dirty="0">
                <a:solidFill>
                  <a:schemeClr val="tx2"/>
                </a:solidFill>
                <a:latin typeface="Times New Roman" panose="02020603050405020304" pitchFamily="18" charset="0"/>
                <a:cs typeface="Times New Roman" panose="02020603050405020304" pitchFamily="18" charset="0"/>
              </a:rPr>
              <a:t> </a:t>
            </a:r>
            <a:r>
              <a:rPr lang="ru-RU" dirty="0" err="1" smtClean="0">
                <a:solidFill>
                  <a:schemeClr val="tx2"/>
                </a:solidFill>
                <a:latin typeface="Times New Roman" panose="02020603050405020304" pitchFamily="18" charset="0"/>
                <a:cs typeface="Times New Roman" panose="02020603050405020304" pitchFamily="18" charset="0"/>
              </a:rPr>
              <a:t>ойлау,мәтінмен</a:t>
            </a:r>
            <a:r>
              <a:rPr lang="ru-RU" dirty="0" smtClean="0">
                <a:solidFill>
                  <a:schemeClr val="tx2"/>
                </a:solidFill>
                <a:latin typeface="Times New Roman" panose="02020603050405020304" pitchFamily="18" charset="0"/>
                <a:cs typeface="Times New Roman" panose="02020603050405020304" pitchFamily="18" charset="0"/>
              </a:rPr>
              <a:t> </a:t>
            </a:r>
            <a:r>
              <a:rPr lang="ru-RU" dirty="0" err="1" smtClean="0">
                <a:solidFill>
                  <a:schemeClr val="tx2"/>
                </a:solidFill>
                <a:latin typeface="Times New Roman" panose="02020603050405020304" pitchFamily="18" charset="0"/>
                <a:cs typeface="Times New Roman" panose="02020603050405020304" pitchFamily="18" charset="0"/>
              </a:rPr>
              <a:t>жұмыс</a:t>
            </a:r>
            <a:r>
              <a:rPr lang="ru-RU" dirty="0" smtClean="0">
                <a:solidFill>
                  <a:schemeClr val="tx2"/>
                </a:solidFill>
                <a:latin typeface="Times New Roman" panose="02020603050405020304" pitchFamily="18" charset="0"/>
                <a:cs typeface="Times New Roman" panose="02020603050405020304" pitchFamily="18" charset="0"/>
              </a:rPr>
              <a:t> </a:t>
            </a:r>
            <a:r>
              <a:rPr lang="ru-RU" dirty="0" err="1" smtClean="0">
                <a:solidFill>
                  <a:schemeClr val="tx2"/>
                </a:solidFill>
                <a:latin typeface="Times New Roman" panose="02020603050405020304" pitchFamily="18" charset="0"/>
                <a:cs typeface="Times New Roman" panose="02020603050405020304" pitchFamily="18" charset="0"/>
              </a:rPr>
              <a:t>жасау</a:t>
            </a:r>
            <a:r>
              <a:rPr lang="ru-RU" dirty="0" smtClean="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зерттеу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жұмыстарын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жүргізу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тәжірибе</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жасау</a:t>
            </a:r>
            <a:r>
              <a:rPr lang="ru-RU" dirty="0">
                <a:solidFill>
                  <a:schemeClr val="tx2"/>
                </a:solidFill>
                <a:latin typeface="Times New Roman" panose="02020603050405020304" pitchFamily="18" charset="0"/>
                <a:cs typeface="Times New Roman" panose="02020603050405020304" pitchFamily="18" charset="0"/>
              </a:rPr>
              <a:t>, АҚТ –</a:t>
            </a:r>
            <a:r>
              <a:rPr lang="ru-RU" dirty="0" err="1">
                <a:solidFill>
                  <a:schemeClr val="tx2"/>
                </a:solidFill>
                <a:latin typeface="Times New Roman" panose="02020603050405020304" pitchFamily="18" charset="0"/>
                <a:cs typeface="Times New Roman" panose="02020603050405020304" pitchFamily="18" charset="0"/>
              </a:rPr>
              <a:t>ны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қолдану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коммуникативті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қарым-қатынасқа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түсу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жеке</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жұппен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топта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жұмыс</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жасай</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білу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Жаңа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білім</a:t>
            </a:r>
            <a:r>
              <a:rPr lang="ru-RU" dirty="0">
                <a:solidFill>
                  <a:schemeClr val="tx2"/>
                </a:solidFill>
                <a:latin typeface="Times New Roman" panose="02020603050405020304" pitchFamily="18" charset="0"/>
                <a:cs typeface="Times New Roman" panose="02020603050405020304" pitchFamily="18" charset="0"/>
              </a:rPr>
              <a:t> беру </a:t>
            </a:r>
            <a:r>
              <a:rPr lang="ru-RU" dirty="0" err="1">
                <a:solidFill>
                  <a:schemeClr val="tx2"/>
                </a:solidFill>
                <a:latin typeface="Times New Roman" panose="02020603050405020304" pitchFamily="18" charset="0"/>
                <a:cs typeface="Times New Roman" panose="02020603050405020304" pitchFamily="18" charset="0"/>
              </a:rPr>
              <a:t>бағдарламасы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сыни</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тұрғыдан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ойлауға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шығармашылықты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қолдана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білуді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және</a:t>
            </a:r>
            <a:r>
              <a:rPr lang="ru-RU" dirty="0">
                <a:solidFill>
                  <a:schemeClr val="tx2"/>
                </a:solidFill>
                <a:latin typeface="Times New Roman" panose="02020603050405020304" pitchFamily="18" charset="0"/>
                <a:cs typeface="Times New Roman" panose="02020603050405020304" pitchFamily="18" charset="0"/>
              </a:rPr>
              <a:t> оны </a:t>
            </a:r>
            <a:r>
              <a:rPr lang="ru-RU" dirty="0" err="1">
                <a:solidFill>
                  <a:schemeClr val="tx2"/>
                </a:solidFill>
                <a:latin typeface="Times New Roman" panose="02020603050405020304" pitchFamily="18" charset="0"/>
                <a:cs typeface="Times New Roman" panose="02020603050405020304" pitchFamily="18" charset="0"/>
              </a:rPr>
              <a:t>тиімді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жүзеге</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асыру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үшін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қажетті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тиімді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оқыту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әдіс-тәсілдерді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бірлескен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оқу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модельдеу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бағалау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жүйесі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бағалаудың</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тиімді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стратегиялары</a:t>
            </a:r>
            <a:r>
              <a:rPr lang="ru-RU" dirty="0">
                <a:solidFill>
                  <a:schemeClr val="tx2"/>
                </a:solidFill>
                <a:latin typeface="Times New Roman" panose="02020603050405020304" pitchFamily="18" charset="0"/>
                <a:cs typeface="Times New Roman" panose="02020603050405020304" pitchFamily="18" charset="0"/>
              </a:rPr>
              <a:t>)</a:t>
            </a:r>
            <a:r>
              <a:rPr lang="en-US"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үйретеді</a:t>
            </a:r>
            <a:r>
              <a:rPr lang="ru-RU" dirty="0"/>
              <a:t>.</a:t>
            </a:r>
            <a:endParaRPr lang="en-US" dirty="0"/>
          </a:p>
        </p:txBody>
      </p:sp>
      <p:sp>
        <p:nvSpPr>
          <p:cNvPr id="319490" name="AutoShape 2"/>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491" name="AutoShape 3"/>
          <p:cNvSpPr>
            <a:spLocks noChangeArrowheads="1"/>
          </p:cNvSpPr>
          <p:nvPr/>
        </p:nvSpPr>
        <p:spPr bwMode="ltGray">
          <a:xfrm rot="5400000" flipH="1">
            <a:off x="-1972531" y="1996840"/>
            <a:ext cx="4032250" cy="4016251"/>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rgbClr val="B8CCFE">
                  <a:gamma/>
                  <a:tint val="39216"/>
                  <a:invGamma/>
                </a:srgbClr>
              </a:gs>
              <a:gs pos="100000">
                <a:srgbClr val="B8CCFE"/>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grpSp>
        <p:nvGrpSpPr>
          <p:cNvPr id="2" name="Group 16"/>
          <p:cNvGrpSpPr>
            <a:grpSpLocks/>
          </p:cNvGrpSpPr>
          <p:nvPr/>
        </p:nvGrpSpPr>
        <p:grpSpPr bwMode="auto">
          <a:xfrm>
            <a:off x="179512" y="1412776"/>
            <a:ext cx="381000" cy="381000"/>
            <a:chOff x="2078" y="1680"/>
            <a:chExt cx="1615" cy="1615"/>
          </a:xfrm>
        </p:grpSpPr>
        <p:sp>
          <p:nvSpPr>
            <p:cNvPr id="319505"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6"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7"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8"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9"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10"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 name="Group 30"/>
          <p:cNvGrpSpPr>
            <a:grpSpLocks/>
          </p:cNvGrpSpPr>
          <p:nvPr/>
        </p:nvGrpSpPr>
        <p:grpSpPr bwMode="auto">
          <a:xfrm>
            <a:off x="1619672" y="2204864"/>
            <a:ext cx="381000" cy="381000"/>
            <a:chOff x="2078" y="1680"/>
            <a:chExt cx="1615" cy="1615"/>
          </a:xfrm>
        </p:grpSpPr>
        <p:sp>
          <p:nvSpPr>
            <p:cNvPr id="319519"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0"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1"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2"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3"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24"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19532" name="Rectangle 44"/>
          <p:cNvSpPr>
            <a:spLocks noGrp="1" noChangeArrowheads="1"/>
          </p:cNvSpPr>
          <p:nvPr>
            <p:ph type="title"/>
          </p:nvPr>
        </p:nvSpPr>
        <p:spPr>
          <a:xfrm>
            <a:off x="0" y="2564904"/>
            <a:ext cx="1979712" cy="2786082"/>
          </a:xfrm>
          <a:noFill/>
          <a:ln/>
        </p:spPr>
        <p:txBody>
          <a:bodyPr>
            <a:normAutofit/>
          </a:bodyPr>
          <a:lstStyle/>
          <a:p>
            <a:r>
              <a:rPr lang="en-US" sz="1800" b="1" i="1" dirty="0" smtClean="0">
                <a:solidFill>
                  <a:srgbClr val="FF0000"/>
                </a:solidFill>
                <a:latin typeface="Times New Roman" pitchFamily="18" charset="0"/>
                <a:cs typeface="Times New Roman" pitchFamily="18" charset="0"/>
              </a:rPr>
              <a:t> </a:t>
            </a:r>
            <a:r>
              <a:rPr lang="kk-KZ" sz="1800" b="1" i="1" dirty="0" smtClean="0">
                <a:solidFill>
                  <a:srgbClr val="FF0000"/>
                </a:solidFill>
                <a:latin typeface="Times New Roman" pitchFamily="18" charset="0"/>
                <a:cs typeface="Times New Roman" pitchFamily="18" charset="0"/>
              </a:rPr>
              <a:t>С</a:t>
            </a:r>
            <a:r>
              <a:rPr lang="en-US" sz="1800" b="1" i="1" dirty="0" err="1" smtClean="0">
                <a:solidFill>
                  <a:srgbClr val="FF0000"/>
                </a:solidFill>
                <a:latin typeface="Times New Roman" pitchFamily="18" charset="0"/>
                <a:cs typeface="Times New Roman" pitchFamily="18" charset="0"/>
              </a:rPr>
              <a:t>апалы</a:t>
            </a:r>
            <a:r>
              <a:rPr lang="kk-KZ" sz="1800" b="1" i="1" dirty="0" smtClean="0">
                <a:solidFill>
                  <a:srgbClr val="FF0000"/>
                </a:solidFill>
                <a:latin typeface="Times New Roman" pitchFamily="18" charset="0"/>
                <a:cs typeface="Times New Roman" pitchFamily="18" charset="0"/>
              </a:rPr>
              <a:t/>
            </a:r>
            <a:br>
              <a:rPr lang="kk-KZ" sz="1800" b="1" i="1" dirty="0" smtClean="0">
                <a:solidFill>
                  <a:srgbClr val="FF0000"/>
                </a:solidFill>
                <a:latin typeface="Times New Roman" pitchFamily="18" charset="0"/>
                <a:cs typeface="Times New Roman" pitchFamily="18" charset="0"/>
              </a:rPr>
            </a:br>
            <a:r>
              <a:rPr lang="en-US" sz="1800" b="1" i="1" dirty="0" smtClean="0">
                <a:solidFill>
                  <a:srgbClr val="FF0000"/>
                </a:solidFill>
                <a:latin typeface="Times New Roman" pitchFamily="18" charset="0"/>
                <a:cs typeface="Times New Roman" pitchFamily="18" charset="0"/>
              </a:rPr>
              <a:t> </a:t>
            </a:r>
            <a:r>
              <a:rPr lang="en-US" sz="1800" b="1" i="1" dirty="0" err="1" smtClean="0">
                <a:solidFill>
                  <a:srgbClr val="FF0000"/>
                </a:solidFill>
                <a:latin typeface="Times New Roman" pitchFamily="18" charset="0"/>
                <a:cs typeface="Times New Roman" pitchFamily="18" charset="0"/>
              </a:rPr>
              <a:t>білім</a:t>
            </a:r>
            <a:r>
              <a:rPr lang="en-US" sz="1800" b="1" i="1" dirty="0" smtClean="0">
                <a:solidFill>
                  <a:srgbClr val="FF0000"/>
                </a:solidFill>
                <a:latin typeface="Times New Roman" pitchFamily="18" charset="0"/>
                <a:cs typeface="Times New Roman" pitchFamily="18" charset="0"/>
              </a:rPr>
              <a:t> </a:t>
            </a:r>
            <a:r>
              <a:rPr lang="en-US" sz="1800" b="1" i="1" dirty="0" err="1" smtClean="0">
                <a:solidFill>
                  <a:srgbClr val="FF0000"/>
                </a:solidFill>
                <a:latin typeface="Times New Roman" pitchFamily="18" charset="0"/>
                <a:cs typeface="Times New Roman" pitchFamily="18" charset="0"/>
              </a:rPr>
              <a:t>беруді</a:t>
            </a:r>
            <a:r>
              <a:rPr lang="en-US" sz="1800" b="1" i="1" dirty="0" smtClean="0">
                <a:solidFill>
                  <a:srgbClr val="FF0000"/>
                </a:solidFill>
                <a:latin typeface="Times New Roman" pitchFamily="18" charset="0"/>
                <a:cs typeface="Times New Roman" pitchFamily="18" charset="0"/>
              </a:rPr>
              <a:t> </a:t>
            </a:r>
            <a:r>
              <a:rPr lang="en-US" sz="1800" b="1" i="1" dirty="0" err="1" smtClean="0">
                <a:solidFill>
                  <a:srgbClr val="FF0000"/>
                </a:solidFill>
                <a:latin typeface="Times New Roman" pitchFamily="18" charset="0"/>
                <a:cs typeface="Times New Roman" pitchFamily="18" charset="0"/>
              </a:rPr>
              <a:t>қамтамасыз</a:t>
            </a:r>
            <a:r>
              <a:rPr lang="en-US" sz="1800" b="1" i="1" dirty="0" smtClean="0">
                <a:solidFill>
                  <a:srgbClr val="FF0000"/>
                </a:solidFill>
                <a:latin typeface="Times New Roman" pitchFamily="18" charset="0"/>
                <a:cs typeface="Times New Roman" pitchFamily="18" charset="0"/>
              </a:rPr>
              <a:t> </a:t>
            </a:r>
            <a:r>
              <a:rPr lang="en-US" sz="1800" b="1" i="1" dirty="0" err="1" smtClean="0">
                <a:solidFill>
                  <a:srgbClr val="FF0000"/>
                </a:solidFill>
                <a:latin typeface="Times New Roman" pitchFamily="18" charset="0"/>
                <a:cs typeface="Times New Roman" pitchFamily="18" charset="0"/>
              </a:rPr>
              <a:t>ету</a:t>
            </a:r>
            <a:r>
              <a:rPr lang="en-US" sz="1800" b="1" i="1" dirty="0" smtClean="0">
                <a:solidFill>
                  <a:srgbClr val="FF0000"/>
                </a:solidFill>
                <a:latin typeface="Times New Roman" pitchFamily="18" charset="0"/>
                <a:cs typeface="Times New Roman" pitchFamily="18" charset="0"/>
              </a:rPr>
              <a:t> </a:t>
            </a:r>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grpSp>
        <p:nvGrpSpPr>
          <p:cNvPr id="4" name="Group 37"/>
          <p:cNvGrpSpPr>
            <a:grpSpLocks/>
          </p:cNvGrpSpPr>
          <p:nvPr/>
        </p:nvGrpSpPr>
        <p:grpSpPr bwMode="auto">
          <a:xfrm>
            <a:off x="2071670" y="3643314"/>
            <a:ext cx="355600" cy="381000"/>
            <a:chOff x="2078" y="1680"/>
            <a:chExt cx="1615" cy="1615"/>
          </a:xfrm>
        </p:grpSpPr>
        <p:sp>
          <p:nvSpPr>
            <p:cNvPr id="49"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0"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1"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2"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3"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5" name="Group 9"/>
          <p:cNvGrpSpPr>
            <a:grpSpLocks/>
          </p:cNvGrpSpPr>
          <p:nvPr/>
        </p:nvGrpSpPr>
        <p:grpSpPr bwMode="auto">
          <a:xfrm>
            <a:off x="1403648" y="5373216"/>
            <a:ext cx="381000" cy="381000"/>
            <a:chOff x="2078" y="1680"/>
            <a:chExt cx="1615" cy="1615"/>
          </a:xfrm>
        </p:grpSpPr>
        <p:sp>
          <p:nvSpPr>
            <p:cNvPr id="56"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7"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8"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9"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0"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1"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AutoShape 2"/>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491" name="AutoShape 3"/>
          <p:cNvSpPr>
            <a:spLocks noChangeArrowheads="1"/>
          </p:cNvSpPr>
          <p:nvPr/>
        </p:nvSpPr>
        <p:spPr bwMode="ltGray">
          <a:xfrm rot="5400000" flipH="1">
            <a:off x="-1296554" y="2672818"/>
            <a:ext cx="4032250" cy="266429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rgbClr val="B8CCFE">
                  <a:gamma/>
                  <a:tint val="39216"/>
                  <a:invGamma/>
                </a:srgbClr>
              </a:gs>
              <a:gs pos="100000">
                <a:srgbClr val="B8CCFE"/>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dirty="0"/>
          </a:p>
        </p:txBody>
      </p:sp>
      <p:grpSp>
        <p:nvGrpSpPr>
          <p:cNvPr id="2" name="Group 16"/>
          <p:cNvGrpSpPr>
            <a:grpSpLocks/>
          </p:cNvGrpSpPr>
          <p:nvPr/>
        </p:nvGrpSpPr>
        <p:grpSpPr bwMode="auto">
          <a:xfrm>
            <a:off x="179512" y="1412776"/>
            <a:ext cx="381000" cy="381000"/>
            <a:chOff x="2078" y="1680"/>
            <a:chExt cx="1615" cy="1615"/>
          </a:xfrm>
        </p:grpSpPr>
        <p:sp>
          <p:nvSpPr>
            <p:cNvPr id="319505"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6"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7"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8"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9"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10"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 name="Group 30"/>
          <p:cNvGrpSpPr>
            <a:grpSpLocks/>
          </p:cNvGrpSpPr>
          <p:nvPr/>
        </p:nvGrpSpPr>
        <p:grpSpPr bwMode="auto">
          <a:xfrm>
            <a:off x="1619672" y="2204864"/>
            <a:ext cx="381000" cy="381000"/>
            <a:chOff x="2078" y="1680"/>
            <a:chExt cx="1615" cy="1615"/>
          </a:xfrm>
        </p:grpSpPr>
        <p:sp>
          <p:nvSpPr>
            <p:cNvPr id="319519"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0"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1"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2"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3"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24"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19532" name="Rectangle 44"/>
          <p:cNvSpPr>
            <a:spLocks noGrp="1" noChangeArrowheads="1"/>
          </p:cNvSpPr>
          <p:nvPr>
            <p:ph type="title"/>
          </p:nvPr>
        </p:nvSpPr>
        <p:spPr>
          <a:xfrm>
            <a:off x="0" y="2564904"/>
            <a:ext cx="1979712" cy="2786082"/>
          </a:xfrm>
          <a:noFill/>
          <a:ln/>
        </p:spPr>
        <p:txBody>
          <a:bodyPr>
            <a:normAutofit/>
          </a:bodyPr>
          <a:lstStyle/>
          <a:p>
            <a:r>
              <a:rPr lang="kk-KZ" sz="1800" b="1" i="1" dirty="0" smtClean="0">
                <a:solidFill>
                  <a:srgbClr val="FF0000"/>
                </a:solidFill>
                <a:latin typeface="Times New Roman" pitchFamily="18" charset="0"/>
                <a:cs typeface="Times New Roman" pitchFamily="18" charset="0"/>
              </a:rPr>
              <a:t>Жаратылыстану пәндерін ағылшын тілінде оқыту</a:t>
            </a:r>
            <a:r>
              <a:rPr lang="en-US" sz="1800" b="1" i="1" dirty="0" smtClean="0">
                <a:solidFill>
                  <a:srgbClr val="FF0000"/>
                </a:solidFill>
                <a:latin typeface="Times New Roman" pitchFamily="18" charset="0"/>
                <a:cs typeface="Times New Roman" pitchFamily="18" charset="0"/>
              </a:rPr>
              <a:t> </a:t>
            </a:r>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grpSp>
        <p:nvGrpSpPr>
          <p:cNvPr id="4" name="Group 37"/>
          <p:cNvGrpSpPr>
            <a:grpSpLocks/>
          </p:cNvGrpSpPr>
          <p:nvPr/>
        </p:nvGrpSpPr>
        <p:grpSpPr bwMode="auto">
          <a:xfrm>
            <a:off x="2071670" y="3643314"/>
            <a:ext cx="355600" cy="381000"/>
            <a:chOff x="2078" y="1680"/>
            <a:chExt cx="1615" cy="1615"/>
          </a:xfrm>
        </p:grpSpPr>
        <p:sp>
          <p:nvSpPr>
            <p:cNvPr id="49"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0"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1"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2"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3"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5" name="Group 9"/>
          <p:cNvGrpSpPr>
            <a:grpSpLocks/>
          </p:cNvGrpSpPr>
          <p:nvPr/>
        </p:nvGrpSpPr>
        <p:grpSpPr bwMode="auto">
          <a:xfrm>
            <a:off x="1403648" y="5373216"/>
            <a:ext cx="381000" cy="381000"/>
            <a:chOff x="2078" y="1680"/>
            <a:chExt cx="1615" cy="1615"/>
          </a:xfrm>
        </p:grpSpPr>
        <p:sp>
          <p:nvSpPr>
            <p:cNvPr id="56"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7"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8"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9"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0"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1"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2286000" y="1720840"/>
            <a:ext cx="6246440" cy="313932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Жоғары</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сыныптарда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жеке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жаратылыстану</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ғылыми</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пәндерді</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ағылшын</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тілінде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оқытуға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көшу</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бойынша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жұмыстар</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жалғасуда.Бүгінгі</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таңда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ағылшын</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тілінде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Биология</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Химия</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Физика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және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Информатика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пәндерін</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оқытуды</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жүзеге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асыру</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жүріп</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жатыр</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kk-KZ" dirty="0" smtClean="0">
                <a:latin typeface="Calibri" panose="020F0502020204030204" pitchFamily="34" charset="0"/>
                <a:ea typeface="Calibri" panose="020F0502020204030204" pitchFamily="34" charset="0"/>
                <a:cs typeface="Times New Roman" panose="02020603050405020304" pitchFamily="18" charset="0"/>
              </a:rPr>
              <a:t> Мектебіімізде </a:t>
            </a:r>
            <a:r>
              <a:rPr lang="en-US" dirty="0" err="1">
                <a:latin typeface="Calibri" panose="020F0502020204030204" pitchFamily="34" charset="0"/>
                <a:ea typeface="Calibri" panose="020F0502020204030204" pitchFamily="34" charset="0"/>
                <a:cs typeface="Times New Roman" panose="02020603050405020304" pitchFamily="18" charset="0"/>
              </a:rPr>
              <a:t>осы</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пәндерге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ағылшын</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тілінде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жүргізудің</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элементтерін</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енгізу</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жұмыстары</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жалғасуда.Бүгінгі</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таңда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кестеге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сәйкес</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жаратылыстану-математикалық</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циклінің</a:t>
            </a:r>
            <a:r>
              <a:rPr lang="en-US" dirty="0">
                <a:latin typeface="Calibri" panose="020F0502020204030204" pitchFamily="34" charset="0"/>
                <a:ea typeface="Calibri" panose="020F0502020204030204" pitchFamily="34" charset="0"/>
                <a:cs typeface="Times New Roman" panose="02020603050405020304" pitchFamily="18" charset="0"/>
              </a:rPr>
              <a:t> 4 </a:t>
            </a:r>
            <a:r>
              <a:rPr lang="en-US" dirty="0" err="1">
                <a:latin typeface="Calibri" panose="020F0502020204030204" pitchFamily="34" charset="0"/>
                <a:ea typeface="Calibri" panose="020F0502020204030204" pitchFamily="34" charset="0"/>
                <a:cs typeface="Times New Roman" panose="02020603050405020304" pitchFamily="18" charset="0"/>
              </a:rPr>
              <a:t>мұғалімі</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курс</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оқып</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жатыр</a:t>
            </a:r>
            <a:r>
              <a:rPr lang="kk-KZ" dirty="0" smtClean="0">
                <a:latin typeface="Calibri" panose="020F0502020204030204" pitchFamily="34" charset="0"/>
                <a:ea typeface="Calibri" panose="020F0502020204030204" pitchFamily="34" charset="0"/>
                <a:cs typeface="Times New Roman" panose="02020603050405020304" pitchFamily="18" charset="0"/>
              </a:rPr>
              <a:t>. Биылғы 2018-2019 оқу жылында </a:t>
            </a:r>
            <a:r>
              <a:rPr lang="kk-KZ" dirty="0" smtClean="0">
                <a:latin typeface="Calibri" panose="020F0502020204030204" pitchFamily="34" charset="0"/>
                <a:cs typeface="Times New Roman" panose="02020603050405020304" pitchFamily="18" charset="0"/>
              </a:rPr>
              <a:t>7 сыныптарда информатика,физика, 8 сыныптарда химия,биология пәндері ағылшын тілінде жүргізіледі. </a:t>
            </a:r>
            <a:endParaRPr lang="en-US" dirty="0"/>
          </a:p>
        </p:txBody>
      </p:sp>
    </p:spTree>
    <p:extLst>
      <p:ext uri="{BB962C8B-B14F-4D97-AF65-F5344CB8AC3E}">
        <p14:creationId xmlns:p14="http://schemas.microsoft.com/office/powerpoint/2010/main" xmlns="" val="3665946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AutoShape 2"/>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491" name="AutoShape 3"/>
          <p:cNvSpPr>
            <a:spLocks noChangeArrowheads="1"/>
          </p:cNvSpPr>
          <p:nvPr/>
        </p:nvSpPr>
        <p:spPr bwMode="ltGray">
          <a:xfrm rot="5400000" flipH="1">
            <a:off x="-1296554" y="2672818"/>
            <a:ext cx="4032250" cy="266429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rgbClr val="B8CCFE">
                  <a:gamma/>
                  <a:tint val="39216"/>
                  <a:invGamma/>
                </a:srgbClr>
              </a:gs>
              <a:gs pos="100000">
                <a:srgbClr val="B8CCFE"/>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dirty="0"/>
          </a:p>
        </p:txBody>
      </p:sp>
      <p:grpSp>
        <p:nvGrpSpPr>
          <p:cNvPr id="2" name="Group 16"/>
          <p:cNvGrpSpPr>
            <a:grpSpLocks/>
          </p:cNvGrpSpPr>
          <p:nvPr/>
        </p:nvGrpSpPr>
        <p:grpSpPr bwMode="auto">
          <a:xfrm>
            <a:off x="179512" y="1412776"/>
            <a:ext cx="381000" cy="381000"/>
            <a:chOff x="2078" y="1680"/>
            <a:chExt cx="1615" cy="1615"/>
          </a:xfrm>
        </p:grpSpPr>
        <p:sp>
          <p:nvSpPr>
            <p:cNvPr id="319505"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6"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7"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8"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9"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10"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 name="Group 30"/>
          <p:cNvGrpSpPr>
            <a:grpSpLocks/>
          </p:cNvGrpSpPr>
          <p:nvPr/>
        </p:nvGrpSpPr>
        <p:grpSpPr bwMode="auto">
          <a:xfrm>
            <a:off x="1619672" y="2204864"/>
            <a:ext cx="381000" cy="381000"/>
            <a:chOff x="2078" y="1680"/>
            <a:chExt cx="1615" cy="1615"/>
          </a:xfrm>
        </p:grpSpPr>
        <p:sp>
          <p:nvSpPr>
            <p:cNvPr id="319519"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0"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1"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2"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3"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24"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19532" name="Rectangle 44"/>
          <p:cNvSpPr>
            <a:spLocks noGrp="1" noChangeArrowheads="1"/>
          </p:cNvSpPr>
          <p:nvPr>
            <p:ph type="title"/>
          </p:nvPr>
        </p:nvSpPr>
        <p:spPr>
          <a:xfrm>
            <a:off x="0" y="2564904"/>
            <a:ext cx="1979712" cy="2786082"/>
          </a:xfrm>
          <a:noFill/>
          <a:ln/>
        </p:spPr>
        <p:txBody>
          <a:bodyPr>
            <a:normAutofit/>
          </a:bodyPr>
          <a:lstStyle/>
          <a:p>
            <a:r>
              <a:rPr lang="ru-RU" sz="2000" b="1" dirty="0" err="1">
                <a:solidFill>
                  <a:srgbClr val="FF0000"/>
                </a:solidFill>
                <a:latin typeface="Times New Roman" panose="02020603050405020304" pitchFamily="18" charset="0"/>
                <a:cs typeface="Times New Roman" panose="02020603050405020304" pitchFamily="18" charset="0"/>
              </a:rPr>
              <a:t>Білім</a:t>
            </a:r>
            <a:r>
              <a:rPr lang="ru-RU" sz="2000" b="1" dirty="0">
                <a:solidFill>
                  <a:srgbClr val="FF0000"/>
                </a:solidFill>
                <a:latin typeface="Times New Roman" panose="02020603050405020304" pitchFamily="18" charset="0"/>
                <a:cs typeface="Times New Roman" panose="02020603050405020304" pitchFamily="18" charset="0"/>
              </a:rPr>
              <a:t> беру </a:t>
            </a:r>
            <a:r>
              <a:rPr lang="ru-RU" sz="2000" b="1" dirty="0" err="1">
                <a:solidFill>
                  <a:srgbClr val="FF0000"/>
                </a:solidFill>
                <a:latin typeface="Times New Roman" panose="02020603050405020304" pitchFamily="18" charset="0"/>
                <a:cs typeface="Times New Roman" panose="02020603050405020304" pitchFamily="18" charset="0"/>
              </a:rPr>
              <a:t>мақсаты</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i="1" dirty="0" smtClean="0">
                <a:solidFill>
                  <a:srgbClr val="FF0000"/>
                </a:solidFill>
                <a:latin typeface="Times New Roman" pitchFamily="18" charset="0"/>
                <a:cs typeface="Times New Roman" pitchFamily="18" charset="0"/>
              </a:rPr>
              <a:t/>
            </a:r>
            <a:br>
              <a:rPr lang="ru-RU" sz="2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grpSp>
        <p:nvGrpSpPr>
          <p:cNvPr id="4" name="Group 37"/>
          <p:cNvGrpSpPr>
            <a:grpSpLocks/>
          </p:cNvGrpSpPr>
          <p:nvPr/>
        </p:nvGrpSpPr>
        <p:grpSpPr bwMode="auto">
          <a:xfrm>
            <a:off x="2071670" y="3643314"/>
            <a:ext cx="355600" cy="381000"/>
            <a:chOff x="2078" y="1680"/>
            <a:chExt cx="1615" cy="1615"/>
          </a:xfrm>
        </p:grpSpPr>
        <p:sp>
          <p:nvSpPr>
            <p:cNvPr id="49"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0"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1"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2"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3"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5" name="Group 9"/>
          <p:cNvGrpSpPr>
            <a:grpSpLocks/>
          </p:cNvGrpSpPr>
          <p:nvPr/>
        </p:nvGrpSpPr>
        <p:grpSpPr bwMode="auto">
          <a:xfrm>
            <a:off x="1403648" y="5373216"/>
            <a:ext cx="381000" cy="381000"/>
            <a:chOff x="2078" y="1680"/>
            <a:chExt cx="1615" cy="1615"/>
          </a:xfrm>
        </p:grpSpPr>
        <p:sp>
          <p:nvSpPr>
            <p:cNvPr id="56"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7"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8"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9"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0"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1"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2445544" y="300067"/>
            <a:ext cx="6446935" cy="5607048"/>
          </a:xfrm>
          <a:prstGeom prst="rect">
            <a:avLst/>
          </a:prstGeom>
        </p:spPr>
        <p:txBody>
          <a:bodyPr wrap="square">
            <a:spAutoFit/>
          </a:bodyPr>
          <a:lstStyle/>
          <a:p>
            <a:endParaRPr lang="ru-RU" b="1" dirty="0" smtClean="0">
              <a:latin typeface="Times New Roman" panose="02020603050405020304" pitchFamily="18" charset="0"/>
              <a:ea typeface="Times New Roman" panose="02020603050405020304" pitchFamily="18" charset="0"/>
            </a:endParaRPr>
          </a:p>
          <a:p>
            <a:endParaRPr lang="ru-RU" b="1" dirty="0">
              <a:latin typeface="Times New Roman" panose="02020603050405020304" pitchFamily="18" charset="0"/>
              <a:ea typeface="Times New Roman" panose="02020603050405020304" pitchFamily="18" charset="0"/>
            </a:endParaRPr>
          </a:p>
          <a:p>
            <a:endParaRPr lang="ru-RU" b="1" dirty="0" smtClean="0">
              <a:latin typeface="Times New Roman" panose="02020603050405020304" pitchFamily="18" charset="0"/>
              <a:ea typeface="Times New Roman" panose="02020603050405020304" pitchFamily="18" charset="0"/>
            </a:endParaRPr>
          </a:p>
          <a:p>
            <a:endParaRPr lang="ru-RU" b="1" dirty="0">
              <a:latin typeface="Times New Roman" panose="02020603050405020304" pitchFamily="18" charset="0"/>
              <a:ea typeface="Times New Roman" panose="02020603050405020304" pitchFamily="18" charset="0"/>
            </a:endParaRPr>
          </a:p>
          <a:p>
            <a:r>
              <a:rPr lang="ru-RU" b="1" dirty="0" err="1" smtClean="0">
                <a:solidFill>
                  <a:schemeClr val="tx2"/>
                </a:solidFill>
                <a:latin typeface="Times New Roman" panose="02020603050405020304" pitchFamily="18" charset="0"/>
                <a:ea typeface="Times New Roman" panose="02020603050405020304" pitchFamily="18" charset="0"/>
              </a:rPr>
              <a:t>Білім</a:t>
            </a:r>
            <a:r>
              <a:rPr lang="ru-RU" b="1" dirty="0" smtClean="0">
                <a:solidFill>
                  <a:schemeClr val="tx2"/>
                </a:solidFill>
                <a:latin typeface="Times New Roman" panose="02020603050405020304" pitchFamily="18" charset="0"/>
                <a:ea typeface="Times New Roman" panose="02020603050405020304" pitchFamily="18" charset="0"/>
              </a:rPr>
              <a:t> </a:t>
            </a:r>
            <a:r>
              <a:rPr lang="ru-RU" b="1" dirty="0">
                <a:solidFill>
                  <a:schemeClr val="tx2"/>
                </a:solidFill>
                <a:latin typeface="Times New Roman" panose="02020603050405020304" pitchFamily="18" charset="0"/>
                <a:ea typeface="Times New Roman" panose="02020603050405020304" pitchFamily="18" charset="0"/>
              </a:rPr>
              <a:t>беру </a:t>
            </a:r>
            <a:r>
              <a:rPr lang="ru-RU" b="1" dirty="0" err="1">
                <a:solidFill>
                  <a:schemeClr val="tx2"/>
                </a:solidFill>
                <a:latin typeface="Times New Roman" panose="02020603050405020304" pitchFamily="18" charset="0"/>
                <a:ea typeface="Times New Roman" panose="02020603050405020304" pitchFamily="18" charset="0"/>
              </a:rPr>
              <a:t>мақсаты</a:t>
            </a:r>
            <a:r>
              <a:rPr lang="ru-RU" b="1" dirty="0">
                <a:solidFill>
                  <a:schemeClr val="tx2"/>
                </a:solidFill>
                <a:latin typeface="Times New Roman" panose="02020603050405020304" pitchFamily="18" charset="0"/>
                <a:ea typeface="Times New Roman" panose="02020603050405020304" pitchFamily="18" charset="0"/>
              </a:rPr>
              <a:t> </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келесі</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негізгі</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кең</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ауқымды</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дағдыларды</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дамыту</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арқылы</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жүргізіледі</a:t>
            </a:r>
            <a:r>
              <a:rPr lang="ru-RU" dirty="0">
                <a:solidFill>
                  <a:schemeClr val="tx2"/>
                </a:solidFill>
                <a:latin typeface="Times New Roman" panose="02020603050405020304" pitchFamily="18" charset="0"/>
                <a:ea typeface="Times New Roman" panose="02020603050405020304" pitchFamily="18" charset="0"/>
              </a:rPr>
              <a:t>:</a:t>
            </a:r>
            <a:endParaRPr lang="en-US" sz="1600" dirty="0">
              <a:solidFill>
                <a:schemeClr val="tx2"/>
              </a:solidFill>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Мәтінмен жұмыс жасау</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Топта жұмыс жасай алу </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Оқушының әлеументтенуі</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білімдерді функционалдық және шығармашылық қолдану;</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зерттеу</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жұмыстарын</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жүргізу</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сыни</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ойлау</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US"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ақпараттық-коммуникативтік</a:t>
            </a:r>
            <a:r>
              <a:rPr lang="en-US"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дағдыларды</a:t>
            </a:r>
            <a:r>
              <a:rPr lang="en-US"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пайдалану</a:t>
            </a:r>
            <a:r>
              <a:rPr lang="en-US"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әр</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түрлі</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коммуникация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тәсілдерін</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пайдалану</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топта және жеке жұмыс істеу ептілігі; </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проблемаларды шешу және шешімдер қабылдау тәрізді білім, білік, дағдыларды оқушы бойында қалыптастыра оқушы тұлғасының үйлесімді дамуы үшін қолайлы білім беру кеңістігін құру деп көрсетілген.</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273459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1828</TotalTime>
  <Words>684</Words>
  <Application>Microsoft Office PowerPoint</Application>
  <PresentationFormat>Экран (4:3)</PresentationFormat>
  <Paragraphs>55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Волна</vt:lpstr>
      <vt:lpstr>  ”Балқаш қаласының жалпы білім беретін  №8 орта мектебі”КММ           </vt:lpstr>
      <vt:lpstr>Слайд 2</vt:lpstr>
      <vt:lpstr>  </vt:lpstr>
      <vt:lpstr>   </vt:lpstr>
      <vt:lpstr>Білім беру жүйесіне жаңа көзқарас</vt:lpstr>
      <vt:lpstr>Білім беру жүйесіне жаңа көзқарас</vt:lpstr>
      <vt:lpstr> Сапалы  білім беруді қамтамасыз ету   </vt:lpstr>
      <vt:lpstr>Жаратылыстану пәндерін ағылшын тілінде оқыту   </vt:lpstr>
      <vt:lpstr>Білім беру мақсаты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 Кадыровна</dc:creator>
  <cp:lastModifiedBy>User</cp:lastModifiedBy>
  <cp:revision>231</cp:revision>
  <cp:lastPrinted>2018-08-28T04:37:56Z</cp:lastPrinted>
  <dcterms:created xsi:type="dcterms:W3CDTF">2016-09-19T15:07:15Z</dcterms:created>
  <dcterms:modified xsi:type="dcterms:W3CDTF">2018-09-06T02:40:27Z</dcterms:modified>
</cp:coreProperties>
</file>