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3"/>
  </p:notesMasterIdLst>
  <p:handoutMasterIdLst>
    <p:handoutMasterId r:id="rId24"/>
  </p:handoutMasterIdLst>
  <p:sldIdLst>
    <p:sldId id="373" r:id="rId2"/>
    <p:sldId id="257" r:id="rId3"/>
    <p:sldId id="402" r:id="rId4"/>
    <p:sldId id="318" r:id="rId5"/>
    <p:sldId id="378" r:id="rId6"/>
    <p:sldId id="376" r:id="rId7"/>
    <p:sldId id="401" r:id="rId8"/>
    <p:sldId id="387" r:id="rId9"/>
    <p:sldId id="388" r:id="rId10"/>
    <p:sldId id="319" r:id="rId11"/>
    <p:sldId id="385" r:id="rId12"/>
    <p:sldId id="374" r:id="rId13"/>
    <p:sldId id="403" r:id="rId14"/>
    <p:sldId id="390" r:id="rId15"/>
    <p:sldId id="392" r:id="rId16"/>
    <p:sldId id="396" r:id="rId17"/>
    <p:sldId id="398" r:id="rId18"/>
    <p:sldId id="393" r:id="rId19"/>
    <p:sldId id="394" r:id="rId20"/>
    <p:sldId id="399" r:id="rId21"/>
    <p:sldId id="40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660033"/>
    <a:srgbClr val="800000"/>
    <a:srgbClr val="99278B"/>
    <a:srgbClr val="12AE42"/>
    <a:srgbClr val="66FF66"/>
    <a:srgbClr val="FF3300"/>
    <a:srgbClr val="ECCAD1"/>
    <a:srgbClr val="E5F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475" autoAdjust="0"/>
  </p:normalViewPr>
  <p:slideViewPr>
    <p:cSldViewPr>
      <p:cViewPr>
        <p:scale>
          <a:sx n="59" d="100"/>
          <a:sy n="59" d="100"/>
        </p:scale>
        <p:origin x="-882" y="-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gradFill rotWithShape="0">
          <a:gsLst>
            <a:gs pos="0">
              <a:srgbClr val="FFFF99">
                <a:gamma/>
                <a:shade val="46275"/>
                <a:invGamma/>
              </a:srgbClr>
            </a:gs>
            <a:gs pos="50000">
              <a:srgbClr val="FFFF99"/>
            </a:gs>
            <a:gs pos="100000">
              <a:srgbClr val="FFFF99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sideWall>
    <c:backWall>
      <c:spPr>
        <a:gradFill rotWithShape="0">
          <a:gsLst>
            <a:gs pos="0">
              <a:srgbClr val="FFFF99">
                <a:gamma/>
                <a:shade val="46275"/>
                <a:invGamma/>
              </a:srgbClr>
            </a:gs>
            <a:gs pos="50000">
              <a:srgbClr val="FFFF99"/>
            </a:gs>
            <a:gs pos="100000">
              <a:srgbClr val="FFFF99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96039603960396"/>
          <c:y val="5.1075268817204304E-2"/>
          <c:w val="0.87128712871287128"/>
          <c:h val="0.73924731182795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rgbClr val="008000"/>
            </a:solidFill>
            <a:ln w="13374">
              <a:solidFill>
                <a:schemeClr val="tx1"/>
              </a:solidFill>
              <a:prstDash val="solid"/>
            </a:ln>
          </c:spPr>
          <c:dLbls>
            <c:dLbl>
              <c:idx val="2"/>
              <c:layout>
                <c:manualLayout>
                  <c:x val="6.1162079510704024E-3"/>
                  <c:y val="-0.18543046357616347"/>
                </c:manualLayout>
              </c:layout>
              <c:showVal val="1"/>
            </c:dLbl>
            <c:spPr>
              <a:noFill/>
              <a:ln w="26749">
                <a:noFill/>
              </a:ln>
            </c:spPr>
            <c:txPr>
              <a:bodyPr/>
              <a:lstStyle/>
              <a:p>
                <a:pPr>
                  <a:defRPr sz="1211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обученность</c:v>
                </c:pt>
                <c:pt idx="2">
                  <c:v>качество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%">
                  <c:v>0.75000000000000699</c:v>
                </c:pt>
                <c:pt idx="2" formatCode="0%">
                  <c:v>0.34000000000000391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rgbClr val="00FF00"/>
            </a:solidFill>
            <a:ln w="1337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6020903305279922E-2"/>
                  <c:y val="3.3542954790964012E-3"/>
                </c:manualLayout>
              </c:layout>
              <c:showVal val="1"/>
            </c:dLbl>
            <c:dLbl>
              <c:idx val="2"/>
              <c:layout>
                <c:manualLayout>
                  <c:x val="8.4864023755315973E-2"/>
                  <c:y val="-0.2016855995076845"/>
                </c:manualLayout>
              </c:layout>
              <c:showVal val="1"/>
            </c:dLbl>
            <c:spPr>
              <a:noFill/>
              <a:ln w="26749">
                <a:noFill/>
              </a:ln>
            </c:spPr>
            <c:txPr>
              <a:bodyPr/>
              <a:lstStyle/>
              <a:p>
                <a:pPr>
                  <a:defRPr sz="1211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обученность</c:v>
                </c:pt>
                <c:pt idx="2">
                  <c:v>качество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 formatCode="0%">
                  <c:v>0.79</c:v>
                </c:pt>
                <c:pt idx="2" formatCode="0.00%">
                  <c:v>0.3160000000000035</c:v>
                </c:pt>
              </c:numCache>
            </c:numRef>
          </c:val>
        </c:ser>
        <c:dLbls>
          <c:showVal val="1"/>
        </c:dLbls>
        <c:gapDepth val="0"/>
        <c:shape val="box"/>
        <c:axId val="51021312"/>
        <c:axId val="51022848"/>
        <c:axId val="0"/>
      </c:bar3DChart>
      <c:catAx>
        <c:axId val="51021312"/>
        <c:scaling>
          <c:orientation val="minMax"/>
        </c:scaling>
        <c:axPos val="b"/>
        <c:numFmt formatCode="General" sourceLinked="1"/>
        <c:tickLblPos val="low"/>
        <c:spPr>
          <a:ln w="3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51022848"/>
        <c:crosses val="autoZero"/>
        <c:auto val="1"/>
        <c:lblAlgn val="ctr"/>
        <c:lblOffset val="100"/>
        <c:tickLblSkip val="2"/>
        <c:tickMarkSkip val="1"/>
      </c:catAx>
      <c:valAx>
        <c:axId val="51022848"/>
        <c:scaling>
          <c:orientation val="minMax"/>
        </c:scaling>
        <c:axPos val="l"/>
        <c:majorGridlines>
          <c:spPr>
            <a:ln w="3344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51021312"/>
        <c:crosses val="autoZero"/>
        <c:crossBetween val="between"/>
      </c:valAx>
      <c:spPr>
        <a:noFill/>
        <a:ln w="26749">
          <a:noFill/>
        </a:ln>
      </c:spPr>
    </c:plotArea>
    <c:legend>
      <c:legendPos val="b"/>
      <c:layout>
        <c:manualLayout>
          <c:xMode val="edge"/>
          <c:yMode val="edge"/>
          <c:x val="0.32920792079208278"/>
          <c:y val="0.91666666666666652"/>
          <c:w val="0.33910891089109374"/>
          <c:h val="7.5268817204301133E-2"/>
        </c:manualLayout>
      </c:layout>
      <c:spPr>
        <a:noFill/>
        <a:ln w="3344">
          <a:solidFill>
            <a:schemeClr val="tx1"/>
          </a:solidFill>
          <a:prstDash val="solid"/>
        </a:ln>
      </c:spPr>
      <c:txPr>
        <a:bodyPr/>
        <a:lstStyle/>
        <a:p>
          <a:pPr>
            <a:defRPr sz="1111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1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gradFill rotWithShape="0">
          <a:gsLst>
            <a:gs pos="0">
              <a:srgbClr val="FFFF99">
                <a:gamma/>
                <a:shade val="46275"/>
                <a:invGamma/>
              </a:srgbClr>
            </a:gs>
            <a:gs pos="50000">
              <a:srgbClr val="FFFF99"/>
            </a:gs>
            <a:gs pos="100000">
              <a:srgbClr val="FFFF99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sideWall>
    <c:backWall>
      <c:spPr>
        <a:gradFill rotWithShape="0">
          <a:gsLst>
            <a:gs pos="0">
              <a:srgbClr val="FFFF99">
                <a:gamma/>
                <a:shade val="46275"/>
                <a:invGamma/>
              </a:srgbClr>
            </a:gs>
            <a:gs pos="50000">
              <a:srgbClr val="FFFF99"/>
            </a:gs>
            <a:gs pos="100000">
              <a:srgbClr val="FFFF99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10112359550562"/>
          <c:y val="5.6547619047619083E-2"/>
          <c:w val="0.85842696629213489"/>
          <c:h val="0.7053571428571425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10 класс</c:v>
                </c:pt>
              </c:strCache>
            </c:strRef>
          </c:tx>
          <c:spPr>
            <a:solidFill>
              <a:srgbClr val="0000FF"/>
            </a:solidFill>
            <a:ln w="14731">
              <a:solidFill>
                <a:schemeClr val="tx1"/>
              </a:solidFill>
              <a:prstDash val="solid"/>
            </a:ln>
          </c:spPr>
          <c:dLbls>
            <c:spPr>
              <a:noFill/>
              <a:ln w="29462">
                <a:noFill/>
              </a:ln>
            </c:spPr>
            <c:txPr>
              <a:bodyPr/>
              <a:lstStyle/>
              <a:p>
                <a:pPr>
                  <a:defRPr sz="1479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обученность</c:v>
                </c:pt>
                <c:pt idx="2">
                  <c:v>качество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%">
                  <c:v>1</c:v>
                </c:pt>
                <c:pt idx="2" formatCode="0%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chemeClr val="accent2"/>
            </a:solidFill>
            <a:ln w="14731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12631639438711689"/>
                  <c:y val="-5.1824191124352353E-3"/>
                </c:manualLayout>
              </c:layout>
              <c:showVal val="1"/>
            </c:dLbl>
            <c:dLbl>
              <c:idx val="2"/>
              <c:layout>
                <c:manualLayout>
                  <c:x val="9.8245716146543233E-2"/>
                  <c:y val="1.0364838224870476E-2"/>
                </c:manualLayout>
              </c:layout>
              <c:showVal val="1"/>
            </c:dLbl>
            <c:spPr>
              <a:noFill/>
              <a:ln w="29462">
                <a:noFill/>
              </a:ln>
            </c:spPr>
            <c:txPr>
              <a:bodyPr/>
              <a:lstStyle/>
              <a:p>
                <a:pPr>
                  <a:defRPr sz="1479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обученность</c:v>
                </c:pt>
                <c:pt idx="2">
                  <c:v>качество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 formatCode="0%">
                  <c:v>1</c:v>
                </c:pt>
                <c:pt idx="2" formatCode="0.00%">
                  <c:v>0.33000000000000423</c:v>
                </c:pt>
              </c:numCache>
            </c:numRef>
          </c:val>
        </c:ser>
        <c:dLbls>
          <c:showVal val="1"/>
        </c:dLbls>
        <c:gapDepth val="0"/>
        <c:shape val="box"/>
        <c:axId val="52212096"/>
        <c:axId val="52213632"/>
        <c:axId val="0"/>
      </c:bar3DChart>
      <c:catAx>
        <c:axId val="52212096"/>
        <c:scaling>
          <c:orientation val="minMax"/>
        </c:scaling>
        <c:axPos val="b"/>
        <c:numFmt formatCode="General" sourceLinked="1"/>
        <c:tickLblPos val="low"/>
        <c:spPr>
          <a:ln w="36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52213632"/>
        <c:crosses val="autoZero"/>
        <c:auto val="1"/>
        <c:lblAlgn val="ctr"/>
        <c:lblOffset val="100"/>
        <c:tickLblSkip val="2"/>
        <c:tickMarkSkip val="1"/>
      </c:catAx>
      <c:valAx>
        <c:axId val="52213632"/>
        <c:scaling>
          <c:orientation val="minMax"/>
        </c:scaling>
        <c:axPos val="l"/>
        <c:majorGridlines>
          <c:spPr>
            <a:ln w="3683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6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52212096"/>
        <c:crosses val="autoZero"/>
        <c:crossBetween val="between"/>
      </c:valAx>
      <c:spPr>
        <a:noFill/>
        <a:ln w="29462">
          <a:noFill/>
        </a:ln>
      </c:spPr>
    </c:plotArea>
    <c:legend>
      <c:legendPos val="b"/>
      <c:layout>
        <c:manualLayout>
          <c:xMode val="edge"/>
          <c:yMode val="edge"/>
          <c:x val="0.31011235955056182"/>
          <c:y val="0.90476190476189999"/>
          <c:w val="0.37977528089888096"/>
          <c:h val="8.6309523809523739E-2"/>
        </c:manualLayout>
      </c:layout>
      <c:spPr>
        <a:noFill/>
        <a:ln w="3683">
          <a:solidFill>
            <a:schemeClr val="tx1"/>
          </a:solidFill>
          <a:prstDash val="solid"/>
        </a:ln>
      </c:spPr>
      <c:txPr>
        <a:bodyPr/>
        <a:lstStyle/>
        <a:p>
          <a:pPr>
            <a:defRPr sz="1357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79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0.5</c:v>
                </c:pt>
                <c:pt idx="2">
                  <c:v>11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pyramid"/>
        <c:axId val="52504448"/>
        <c:axId val="52505984"/>
        <c:axId val="0"/>
      </c:bar3DChart>
      <c:catAx>
        <c:axId val="52504448"/>
        <c:scaling>
          <c:orientation val="minMax"/>
        </c:scaling>
        <c:delete val="1"/>
        <c:axPos val="b"/>
        <c:tickLblPos val="nextTo"/>
        <c:crossAx val="52505984"/>
        <c:crosses val="autoZero"/>
        <c:auto val="1"/>
        <c:lblAlgn val="ctr"/>
        <c:lblOffset val="100"/>
      </c:catAx>
      <c:valAx>
        <c:axId val="52505984"/>
        <c:scaling>
          <c:orientation val="minMax"/>
        </c:scaling>
        <c:axPos val="l"/>
        <c:majorGridlines/>
        <c:numFmt formatCode="General" sourceLinked="1"/>
        <c:tickLblPos val="nextTo"/>
        <c:crossAx val="52504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0.14706</cdr:x>
      <cdr:y>0.92015</cdr:y>
    </cdr:from>
    <cdr:to>
      <cdr:x>0.29412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8" y="3786214"/>
          <a:ext cx="1143008" cy="328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kk-KZ" sz="1100" b="1" dirty="0" smtClean="0"/>
            <a:t>    2007.  олимпиада </a:t>
          </a:r>
        </a:p>
        <a:p xmlns:a="http://schemas.openxmlformats.org/drawingml/2006/main">
          <a:pPr algn="ctr"/>
          <a:r>
            <a:rPr lang="kk-KZ" b="1" dirty="0" smtClean="0"/>
            <a:t>қалалық</a:t>
          </a:r>
          <a:r>
            <a:rPr lang="kk-KZ" sz="1100" b="1" dirty="0" smtClean="0"/>
            <a:t>                             </a:t>
          </a:r>
        </a:p>
        <a:p xmlns:a="http://schemas.openxmlformats.org/drawingml/2006/main">
          <a:r>
            <a:rPr lang="kk-KZ" sz="1100" dirty="0" smtClean="0"/>
            <a:t/>
          </a:r>
          <a:br>
            <a:rPr lang="kk-KZ" sz="1100" dirty="0" smtClean="0"/>
          </a:br>
          <a:endParaRPr lang="kk-KZ" sz="1100" dirty="0" smtClean="0"/>
        </a:p>
      </cdr:txBody>
    </cdr:sp>
  </cdr:relSizeAnchor>
  <cdr:relSizeAnchor xmlns:cdr="http://schemas.openxmlformats.org/drawingml/2006/chartDrawing">
    <cdr:from>
      <cdr:x>0.56067</cdr:x>
      <cdr:y>0.93443</cdr:y>
    </cdr:from>
    <cdr:to>
      <cdr:x>0.68934</cdr:x>
      <cdr:y>0.96721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57718" y="4071966"/>
          <a:ext cx="100013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0.55147</cdr:x>
      <cdr:y>0.9322</cdr:y>
    </cdr:from>
    <cdr:to>
      <cdr:x>0.71692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6280" y="4929198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Ғылыми жұмыс қалалық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0.59649</cdr:x>
      <cdr:y>0.41176</cdr:y>
    </cdr:from>
    <cdr:to>
      <cdr:x>0.63986</cdr:x>
      <cdr:y>0.62871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57784" y="2000264"/>
          <a:ext cx="353225" cy="10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         </a:t>
          </a:r>
          <a:r>
            <a:rPr lang="kk-KZ" b="1" dirty="0" smtClean="0"/>
            <a:t>      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0.76287</cdr:x>
      <cdr:y>0.9661</cdr:y>
    </cdr:from>
    <cdr:to>
      <cdr:x>0.90074</cdr:x>
      <cdr:y>0.97695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29354" y="4071966"/>
          <a:ext cx="107157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kk-KZ" b="1" dirty="0" smtClean="0"/>
            <a:t>Ғылыми жұмыс обл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0.79412</cdr:x>
      <cdr:y>0.55882</cdr:y>
    </cdr:from>
    <cdr:to>
      <cdr:x>0.86765</cdr:x>
      <cdr:y>0.77941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57651" y="2594864"/>
          <a:ext cx="357190" cy="102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600" b="1" dirty="0" smtClean="0"/>
            <a:t>2</a:t>
          </a:r>
          <a:r>
            <a:rPr lang="kk-KZ" dirty="0" smtClean="0"/>
            <a:t> </a:t>
          </a:r>
          <a:r>
            <a:rPr lang="kk-KZ" sz="2000" dirty="0" smtClean="0"/>
            <a:t>орын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0.60526</cdr:x>
      <cdr:y>0.35294</cdr:y>
    </cdr:from>
    <cdr:to>
      <cdr:x>0.67647</cdr:x>
      <cdr:y>0.75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40221" y="1638866"/>
          <a:ext cx="345925" cy="184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2400" dirty="0" smtClean="0"/>
            <a:t>1 орын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0.21053</cdr:x>
      <cdr:y>0.80882</cdr:y>
    </cdr:from>
    <cdr:to>
      <cdr:x>0.21614</cdr:x>
      <cdr:y>0.82353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14512" y="3929090"/>
          <a:ext cx="45719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0.20175</cdr:x>
      <cdr:y>0.63235</cdr:y>
    </cdr:from>
    <cdr:to>
      <cdr:x>0.2193</cdr:x>
      <cdr:y>0.86765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43074" y="3071834"/>
          <a:ext cx="142876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0.23529</cdr:x>
      <cdr:y>0.61765</cdr:y>
    </cdr:from>
    <cdr:to>
      <cdr:x>0.29412</cdr:x>
      <cdr:y>0.83824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43008" y="2956287"/>
          <a:ext cx="285752" cy="105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400" dirty="0" smtClean="0"/>
            <a:t>2 орын</a:t>
          </a:r>
          <a:endParaRPr lang="ru-RU" sz="14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0.41176</cdr:x>
      <cdr:y>0.71642</cdr:y>
    </cdr:from>
    <cdr:to>
      <cdr:x>0.5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 flipH="1">
          <a:off x="2000262" y="3429025"/>
          <a:ext cx="428629" cy="1357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400" dirty="0" smtClean="0"/>
            <a:t>4 орын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9A7D075-B15D-4BB5-A8F0-9ACAC25BE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643719D-D91A-4252-B234-2EA27E5BF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3719D-D91A-4252-B234-2EA27E5BFF9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50891F-5D26-4C3A-B3B2-94B060ACC067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180F0C-2F91-46F6-AC75-DF64DC4B6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CC7CB4-CDC8-4D2D-9423-1DE1AEBFAD23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EBA723-E2A3-46A8-A1F9-CF83E5FB9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C015F1-ECF5-4B4B-983D-B81318265F2E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643B5F-DD63-4589-9B0A-7587CD4A3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1043F-76D9-4462-9E21-97C91FCF9E35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111E-C9C7-4945-8438-596B0454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87BDFF-5744-4A48-953D-4BF47D1F6D15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96BFF5-78C5-418E-B872-98B88E35F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022578-21C2-48DA-AA1A-69E70ACE6A39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672D90-1A06-43A3-9C3E-C422B0E6A6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1B20F8-E74F-418A-B7BB-CCA326A35B2A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3FFE2F-74F5-4860-B90B-5317DD3A8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F202F0-EE9D-4EBB-B105-7C7B27F8E3E1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38D856-D58E-49CD-A1FC-B2D68832E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7050E7-0A85-4DCA-A06C-6BA61FBB1BC8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9CD7ED-A114-44CC-A2EE-D7CA40905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BC9EBD-5628-4C6B-B6C3-FDC21796524D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B1F95-BBD4-4498-ACAA-588E7B22E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1895B01-AD3C-4F8B-9D8F-15D059AA67A9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D5859F-C7E7-425F-9642-687F20C9D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417C46-FBC9-4D14-994D-EAD75477D8AE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C37AA9-A432-4D38-B1A6-88508E5082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36BB96-7B6A-4FDF-88EA-8AA1AEC23B65}" type="datetimeFigureOut">
              <a:rPr lang="ru-RU" smtClean="0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28AB35-15A5-4A78-8D60-7902555D9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erbol%20nurgijitov%20.pptx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7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761128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714488"/>
            <a:ext cx="3810000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Мұғалім портфолиосы</a:t>
            </a:r>
            <a:endParaRPr lang="ru-RU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\Pictures\slid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2" descr="C:\Users\7\Pictures\bi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5" y="0"/>
            <a:ext cx="1142975" cy="1071546"/>
          </a:xfrm>
          <a:prstGeom prst="rect">
            <a:avLst/>
          </a:prstGeom>
          <a:noFill/>
        </p:spPr>
      </p:pic>
      <p:pic>
        <p:nvPicPr>
          <p:cNvPr id="6" name="Содержимое 3" descr="6576112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071546"/>
            <a:ext cx="4429156" cy="4429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15206" y="1214422"/>
            <a:ext cx="3571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i="1" dirty="0" smtClean="0">
                <a:solidFill>
                  <a:srgbClr val="660033"/>
                </a:solidFill>
              </a:rPr>
              <a:t>қоржыны</a:t>
            </a:r>
            <a:endParaRPr lang="ru-RU" sz="3600" i="1" dirty="0">
              <a:solidFill>
                <a:srgbClr val="6600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571612"/>
            <a:ext cx="357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i="1" dirty="0" smtClean="0">
                <a:solidFill>
                  <a:srgbClr val="660033"/>
                </a:solidFill>
              </a:rPr>
              <a:t>Мұғалім</a:t>
            </a:r>
            <a:r>
              <a:rPr lang="kk-KZ" sz="3200" b="0" i="1" dirty="0" smtClean="0">
                <a:solidFill>
                  <a:srgbClr val="660033"/>
                </a:solidFill>
              </a:rPr>
              <a:t> </a:t>
            </a:r>
            <a:endParaRPr lang="ru-RU" sz="3200" b="0" i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0350"/>
            <a:ext cx="1116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Pictures\medizinnobelpreis_geht_stammzellenforscher_dna20121008120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4" cstate="print"/>
          <a:srcRect t="24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Group 41"/>
          <p:cNvGraphicFramePr>
            <a:graphicFrameLocks noGrp="1"/>
          </p:cNvGraphicFramePr>
          <p:nvPr/>
        </p:nvGraphicFramePr>
        <p:xfrm>
          <a:off x="4643438" y="715760"/>
          <a:ext cx="3786213" cy="2070297"/>
        </p:xfrm>
        <a:graphic>
          <a:graphicData uri="http://schemas.openxmlformats.org/drawingml/2006/table">
            <a:tbl>
              <a:tblPr/>
              <a:tblGrid>
                <a:gridCol w="757077"/>
                <a:gridCol w="757077"/>
                <a:gridCol w="757905"/>
                <a:gridCol w="757077"/>
                <a:gridCol w="757077"/>
              </a:tblGrid>
              <a:tr h="1335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Narrow" pitchFamily="34" charset="0"/>
                        </a:rPr>
                        <a:t>2011-2012ж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Үлгерім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Narrow" pitchFamily="34" charset="0"/>
                        </a:rPr>
                        <a:t>2013-2014ж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Үлгерім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Көрсеткіш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Object 42"/>
          <p:cNvGraphicFramePr>
            <a:graphicFrameLocks noChangeAspect="1"/>
          </p:cNvGraphicFramePr>
          <p:nvPr/>
        </p:nvGraphicFramePr>
        <p:xfrm>
          <a:off x="4214810" y="3071810"/>
          <a:ext cx="2214578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43"/>
          <p:cNvGraphicFramePr>
            <a:graphicFrameLocks noChangeAspect="1"/>
          </p:cNvGraphicFramePr>
          <p:nvPr/>
        </p:nvGraphicFramePr>
        <p:xfrm>
          <a:off x="6429388" y="2943718"/>
          <a:ext cx="2714612" cy="245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214414" y="1428736"/>
            <a:ext cx="3458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rgbClr val="660033"/>
                </a:solidFill>
                <a:latin typeface="Times New Roman" pitchFamily="18" charset="0"/>
              </a:rPr>
              <a:t>Оқу сапасынын</a:t>
            </a:r>
            <a:r>
              <a:rPr lang="ru-RU" sz="3600" i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rgbClr val="660033"/>
                </a:solidFill>
                <a:latin typeface="Times New Roman" pitchFamily="18" charset="0"/>
              </a:rPr>
              <a:t>көрсеткіштер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</a:rPr>
              <a:t>і</a:t>
            </a:r>
            <a:endParaRPr lang="ru-RU" sz="36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0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5339982"/>
            <a:ext cx="1214414" cy="151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7\Pictures\bi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2498" y="0"/>
            <a:ext cx="771502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0350"/>
            <a:ext cx="1116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Pictures\medizinnobelpreis_geht_stammzellenforscher_dna20121008120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4" cstate="print"/>
          <a:srcRect t="24176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0"/>
            <a:ext cx="11287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i="1" dirty="0">
                <a:solidFill>
                  <a:srgbClr val="660033"/>
                </a:solidFill>
                <a:latin typeface="Times New Roman" pitchFamily="18" charset="0"/>
              </a:rPr>
              <a:t>Биология </a:t>
            </a:r>
            <a:r>
              <a:rPr lang="ru-RU" sz="2800" i="1" dirty="0" err="1">
                <a:solidFill>
                  <a:srgbClr val="660033"/>
                </a:solidFill>
                <a:latin typeface="Times New Roman" pitchFamily="18" charset="0"/>
              </a:rPr>
              <a:t>пәні бойынша</a:t>
            </a:r>
            <a:r>
              <a:rPr lang="ru-RU" sz="2800" i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endParaRPr lang="ru-RU" sz="2800" i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i="1" dirty="0" err="1" smtClean="0">
                <a:solidFill>
                  <a:srgbClr val="660033"/>
                </a:solidFill>
                <a:latin typeface="Times New Roman" pitchFamily="18" charset="0"/>
              </a:rPr>
              <a:t>облыстық,қалалық </a:t>
            </a:r>
            <a:r>
              <a:rPr lang="ru-RU" sz="2800" i="1" dirty="0">
                <a:solidFill>
                  <a:srgbClr val="660033"/>
                </a:solidFill>
                <a:latin typeface="Times New Roman" pitchFamily="18" charset="0"/>
              </a:rPr>
              <a:t>олимпиада </a:t>
            </a:r>
            <a:endParaRPr lang="ru-RU" sz="2800" i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i="1" dirty="0" err="1" smtClean="0">
                <a:solidFill>
                  <a:srgbClr val="660033"/>
                </a:solidFill>
                <a:latin typeface="Times New Roman" pitchFamily="18" charset="0"/>
              </a:rPr>
              <a:t>және </a:t>
            </a:r>
            <a:r>
              <a:rPr lang="ru-RU" sz="2800" i="1" dirty="0" err="1">
                <a:solidFill>
                  <a:srgbClr val="660033"/>
                </a:solidFill>
                <a:latin typeface="Times New Roman" pitchFamily="18" charset="0"/>
              </a:rPr>
              <a:t>ғылыми жұмыстардың</a:t>
            </a:r>
            <a:r>
              <a:rPr lang="ru-RU" sz="2800" i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endParaRPr lang="ru-RU" sz="2800" i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i="1" dirty="0" err="1" smtClean="0">
                <a:solidFill>
                  <a:srgbClr val="660033"/>
                </a:solidFill>
                <a:latin typeface="Times New Roman" pitchFamily="18" charset="0"/>
              </a:rPr>
              <a:t>көрсеткіші</a:t>
            </a:r>
            <a:endParaRPr lang="ru-RU" sz="2800" i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572000" y="1643050"/>
          <a:ext cx="49292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04" y="5572116"/>
            <a:ext cx="300039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7\Desktop\IMG_20141023_1036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14290"/>
            <a:ext cx="2786082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7\Pictures\bi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7294" y="0"/>
            <a:ext cx="466706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4" descr="http://dist-tutor.info/file.php/203/risunki/index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 t="24176"/>
          <a:stretch>
            <a:fillRect/>
          </a:stretch>
        </p:blipFill>
        <p:spPr bwMode="auto">
          <a:xfrm>
            <a:off x="1" y="-1143033"/>
            <a:ext cx="9144000" cy="80010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7" descr="D:\Новая папка (2)\фото Астана\грамота\грамота 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r="7406"/>
          <a:stretch>
            <a:fillRect/>
          </a:stretch>
        </p:blipFill>
        <p:spPr bwMode="auto">
          <a:xfrm>
            <a:off x="6357950" y="4429108"/>
            <a:ext cx="142872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Новая папка (2)\фото Астана\грамота\грамо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2220" y="3643314"/>
            <a:ext cx="891780" cy="1244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20141016_1037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892976" y="4036224"/>
            <a:ext cx="342902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Рисунок 26" descr="20141016_1038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107269" y="3964773"/>
            <a:ext cx="328612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Рисунок 28" descr="20141016_103827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4714884"/>
            <a:ext cx="2611950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1214414" y="1142984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kk-KZ" sz="32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жетістіктер</a:t>
            </a:r>
            <a:endParaRPr lang="ru-RU" sz="3200" i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0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25" lvl="3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1438275" algn="l"/>
              </a:tabLst>
              <a:defRPr/>
            </a:pPr>
            <a:r>
              <a:rPr lang="kk-KZ" i="1" dirty="0" smtClean="0">
                <a:solidFill>
                  <a:srgbClr val="660033"/>
                </a:solidFill>
                <a:latin typeface="Times New Roman" pitchFamily="18" charset="0"/>
              </a:rPr>
              <a:t>Марапат</a:t>
            </a: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</a:rPr>
              <a:t>: Учитель-это призвание! Сертификат “Шебер класс” , Қазақстан Республикасының Қарағанды облыстық білім департаментінің алғыс хаты, Қалалық  оқу бөлімінің Құрмет грамотасы, Алғыс хат Қалалық пән олимпиядасына шәкірттерді дайындауда қосқан үлесі үшін.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3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33466" y="5500702"/>
            <a:ext cx="11105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7\Pictures\bi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85180" y="-1071594"/>
            <a:ext cx="958820" cy="1071594"/>
          </a:xfrm>
          <a:prstGeom prst="rect">
            <a:avLst/>
          </a:prstGeom>
          <a:noFill/>
        </p:spPr>
      </p:pic>
      <p:pic>
        <p:nvPicPr>
          <p:cNvPr id="21" name="Рисунок 20" descr="20141016_10384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8273351" y="1272465"/>
            <a:ext cx="1071568" cy="669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kk-KZ" sz="28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Білім  жетілдіру жоспары</a:t>
            </a:r>
            <a:endParaRPr lang="ru-RU" sz="2800" i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Рисунок 6" descr="http://i.juzi-jep.ru/u/52/84770f69d44370a0b6511ffad37868/-/%D0%A0%D0%B8%D1%81%D1%83%D0%BD%D0%BE%D0%BA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572032" cy="5715040"/>
          </a:xfrm>
          <a:prstGeom prst="roundRect">
            <a:avLst>
              <a:gd name="adj" fmla="val 1877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857752" y="428604"/>
            <a:ext cx="4572000" cy="3499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одзаголовок 6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Прямоугольник 63"/>
          <p:cNvSpPr/>
          <p:nvPr/>
        </p:nvSpPr>
        <p:spPr>
          <a:xfrm>
            <a:off x="4214810" y="500042"/>
            <a:ext cx="46434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(Power Point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ң бағдарламасы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жобалық технологиялар</a:t>
            </a:r>
            <a:endParaRPr lang="ru-R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Сабақта интернетт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ң қорының тартуы</a:t>
            </a:r>
            <a:endParaRPr lang="ru-R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Сабақтарға, шараларға әз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рлеуд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ң жанында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интернетт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ң қорларының тарту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стейт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сайты;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стеу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20082832">
            <a:off x="995153" y="2019415"/>
            <a:ext cx="3259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sz="40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40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40" y="5072050"/>
            <a:ext cx="14287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1357298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40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Оқушылардың қабылдау деңгейі</a:t>
            </a:r>
            <a:endParaRPr lang="ru-RU" sz="40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3"/>
          <p:cNvSpPr>
            <a:spLocks noEditPoints="1"/>
          </p:cNvSpPr>
          <p:nvPr/>
        </p:nvSpPr>
        <p:spPr bwMode="gray">
          <a:xfrm rot="-1358056">
            <a:off x="4544302" y="3104621"/>
            <a:ext cx="3504521" cy="204243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gray">
          <a:xfrm>
            <a:off x="6715140" y="1928802"/>
            <a:ext cx="1000132" cy="92869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kk-KZ" sz="1800" dirty="0" smtClean="0"/>
              <a:t>Мәтін</a:t>
            </a:r>
            <a:endParaRPr lang="ru-RU" sz="1800" dirty="0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3643306" y="3214686"/>
            <a:ext cx="1357322" cy="928695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kk-KZ" dirty="0"/>
              <a:t>дыбыс</a:t>
            </a:r>
            <a:endParaRPr lang="ru-RU" dirty="0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4429124" y="5072074"/>
            <a:ext cx="1643073" cy="928694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200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gray">
          <a:xfrm>
            <a:off x="7143736" y="4786322"/>
            <a:ext cx="2000264" cy="968199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gray">
          <a:xfrm>
            <a:off x="7858149" y="2428868"/>
            <a:ext cx="1285852" cy="107997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000760" y="1857364"/>
            <a:ext cx="1500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Verdana" pitchFamily="34" charset="0"/>
              </a:rPr>
              <a:t>  </a:t>
            </a:r>
          </a:p>
          <a:p>
            <a:pPr eaLnBrk="0" hangingPunct="0"/>
            <a:r>
              <a:rPr lang="ru-RU" dirty="0">
                <a:latin typeface="Verdana" pitchFamily="34" charset="0"/>
              </a:rPr>
              <a:t> 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929586" y="257174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kk-KZ" sz="1600" dirty="0" smtClean="0">
                <a:latin typeface="Verdana" pitchFamily="34" charset="0"/>
              </a:rPr>
              <a:t>Бейне материал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7215206" y="4714884"/>
            <a:ext cx="2214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Verdana" pitchFamily="34" charset="0"/>
              </a:rPr>
              <a:t>   анимация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357686" y="5286388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Verdana" pitchFamily="34" charset="0"/>
              </a:rPr>
              <a:t> графика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726160" y="3494468"/>
            <a:ext cx="2150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kk-KZ" sz="4000" i="1" dirty="0" smtClean="0">
                <a:solidFill>
                  <a:srgbClr val="12AE42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endParaRPr lang="ru-RU" sz="4000" i="1" dirty="0">
              <a:solidFill>
                <a:srgbClr val="12AE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invGray">
          <a:xfrm>
            <a:off x="4920960" y="2063986"/>
            <a:ext cx="1489348" cy="121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500562" y="1571612"/>
            <a:ext cx="26689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200" b="0" dirty="0" err="1" smtClean="0">
                <a:latin typeface="Verdana" pitchFamily="34" charset="0"/>
              </a:rPr>
              <a:t>әр түрл</a:t>
            </a:r>
            <a:r>
              <a:rPr lang="en-US" sz="1200" b="0" dirty="0" err="1" smtClean="0">
                <a:latin typeface="Verdana" pitchFamily="34" charset="0"/>
              </a:rPr>
              <a:t>i</a:t>
            </a:r>
            <a:r>
              <a:rPr lang="en-US" sz="1200" b="0" dirty="0" smtClean="0">
                <a:latin typeface="Verdana" pitchFamily="34" charset="0"/>
              </a:rPr>
              <a:t> </a:t>
            </a:r>
            <a:r>
              <a:rPr lang="ru-RU" sz="1200" b="0" dirty="0" err="1" smtClean="0">
                <a:latin typeface="Verdana" pitchFamily="34" charset="0"/>
              </a:rPr>
              <a:t>каналдары</a:t>
            </a:r>
            <a:endParaRPr lang="ru-RU" sz="1200" b="0" dirty="0">
              <a:latin typeface="Verdana" pitchFamily="34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1643050"/>
            <a:ext cx="33022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 err="1">
                <a:solidFill>
                  <a:srgbClr val="660033"/>
                </a:solidFill>
                <a:latin typeface="Times New Roman" pitchFamily="18" charset="0"/>
              </a:rPr>
              <a:t>Оқу-тәрбиел</a:t>
            </a:r>
            <a:r>
              <a:rPr lang="en-US" sz="3600" b="1" i="1" dirty="0" err="1">
                <a:solidFill>
                  <a:srgbClr val="660033"/>
                </a:solidFill>
                <a:latin typeface="Times New Roman" pitchFamily="18" charset="0"/>
              </a:rPr>
              <a:t>i</a:t>
            </a:r>
            <a:r>
              <a:rPr lang="ru-RU" sz="3600" b="1" i="1" dirty="0">
                <a:solidFill>
                  <a:srgbClr val="660033"/>
                </a:solidFill>
                <a:latin typeface="Times New Roman" pitchFamily="18" charset="0"/>
              </a:rPr>
              <a:t>к </a:t>
            </a:r>
            <a:endParaRPr lang="ru-RU" sz="3600" b="1" i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i="1" dirty="0" err="1" smtClean="0">
                <a:solidFill>
                  <a:srgbClr val="660033"/>
                </a:solidFill>
                <a:latin typeface="Times New Roman" pitchFamily="18" charset="0"/>
              </a:rPr>
              <a:t>процесст</a:t>
            </a:r>
            <a:r>
              <a:rPr lang="en-US" sz="3600" b="1" i="1" dirty="0" err="1">
                <a:solidFill>
                  <a:srgbClr val="660033"/>
                </a:solidFill>
                <a:latin typeface="Times New Roman" pitchFamily="18" charset="0"/>
              </a:rPr>
              <a:t>i</a:t>
            </a:r>
            <a:r>
              <a:rPr lang="ru-RU" sz="3600" b="1" i="1" dirty="0" err="1">
                <a:solidFill>
                  <a:srgbClr val="660033"/>
                </a:solidFill>
                <a:latin typeface="Times New Roman" pitchFamily="18" charset="0"/>
              </a:rPr>
              <a:t>ң</a:t>
            </a:r>
            <a:r>
              <a:rPr lang="ru-RU" sz="3600" b="1" i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endParaRPr lang="ru-RU" sz="3600" b="1" i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i="1" dirty="0" err="1" smtClean="0">
                <a:solidFill>
                  <a:srgbClr val="660033"/>
                </a:solidFill>
                <a:latin typeface="Times New Roman" pitchFamily="18" charset="0"/>
              </a:rPr>
              <a:t>сапасы</a:t>
            </a:r>
            <a:endParaRPr lang="ru-RU" sz="3600" b="1" i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6000760" y="3571876"/>
            <a:ext cx="2928926" cy="738664"/>
          </a:xfrm>
          <a:prstGeom prst="chevron">
            <a:avLst>
              <a:gd name="adj" fmla="val 48663"/>
            </a:avLst>
          </a:prstGeom>
          <a:solidFill>
            <a:srgbClr val="FF990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dirty="0" err="1"/>
              <a:t>Дидактикалық материалдардың әр түрл</a:t>
            </a:r>
            <a:r>
              <a:rPr lang="en-US" sz="1400" dirty="0" err="1"/>
              <a:t>i</a:t>
            </a:r>
            <a:r>
              <a:rPr lang="ru-RU" sz="1400" dirty="0"/>
              <a:t>л</a:t>
            </a:r>
            <a:r>
              <a:rPr lang="en-US" sz="1400" dirty="0" err="1"/>
              <a:t>i</a:t>
            </a:r>
            <a:r>
              <a:rPr lang="ru-RU" sz="1400" dirty="0"/>
              <a:t>г</a:t>
            </a:r>
            <a:r>
              <a:rPr lang="en-US" sz="1400" dirty="0" err="1"/>
              <a:t>i</a:t>
            </a:r>
            <a:endParaRPr lang="ru-RU" sz="1400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5857884" y="2500306"/>
            <a:ext cx="2970213" cy="523220"/>
          </a:xfrm>
          <a:prstGeom prst="chevron">
            <a:avLst>
              <a:gd name="adj" fmla="val 54120"/>
            </a:avLst>
          </a:prstGeom>
          <a:solidFill>
            <a:srgbClr val="FF99CC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dirty="0" err="1"/>
              <a:t>Жеке</a:t>
            </a:r>
            <a:r>
              <a:rPr lang="ru-RU" sz="1400" dirty="0"/>
              <a:t> </a:t>
            </a:r>
            <a:r>
              <a:rPr lang="ru-RU" sz="1400" dirty="0" err="1"/>
              <a:t>тәрбиел</a:t>
            </a:r>
            <a:r>
              <a:rPr lang="en-US" sz="1400" dirty="0" err="1"/>
              <a:t>i</a:t>
            </a:r>
            <a:r>
              <a:rPr lang="ru-RU" sz="1400" dirty="0"/>
              <a:t>к траектория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4572000" y="357166"/>
            <a:ext cx="1985957" cy="571504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 err="1"/>
              <a:t>дербес</a:t>
            </a:r>
            <a:r>
              <a:rPr lang="en-US" sz="1600" dirty="0" err="1"/>
              <a:t>i</a:t>
            </a:r>
            <a:endParaRPr lang="en-US" sz="1600" dirty="0"/>
          </a:p>
          <a:p>
            <a:pPr algn="ctr" eaLnBrk="0" hangingPunct="0">
              <a:defRPr/>
            </a:pPr>
            <a:r>
              <a:rPr lang="ru-RU" sz="1600" dirty="0" err="1"/>
              <a:t>тапсырмалар</a:t>
            </a:r>
            <a:endParaRPr lang="ru-RU" sz="1600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5214942" y="1285860"/>
            <a:ext cx="3929058" cy="7143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Компьютер</a:t>
            </a:r>
            <a:r>
              <a:rPr lang="en-US" sz="1600" dirty="0" err="1"/>
              <a:t>i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 </a:t>
            </a:r>
            <a:r>
              <a:rPr lang="ru-RU" sz="1600" dirty="0" err="1"/>
              <a:t>ахуалды</a:t>
            </a:r>
            <a:r>
              <a:rPr lang="ru-RU" sz="1600" dirty="0"/>
              <a:t> </a:t>
            </a:r>
            <a:r>
              <a:rPr lang="ru-RU" sz="1600" dirty="0" err="1"/>
              <a:t>моделдеу</a:t>
            </a:r>
            <a:endParaRPr lang="ru-RU" sz="1600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6858016" y="357166"/>
            <a:ext cx="1876422" cy="571504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 err="1"/>
              <a:t>Электрондығы</a:t>
            </a:r>
            <a:endParaRPr lang="ru-RU" sz="1600" dirty="0"/>
          </a:p>
          <a:p>
            <a:pPr algn="ctr">
              <a:defRPr/>
            </a:pPr>
            <a:r>
              <a:rPr lang="ru-RU" sz="1600" dirty="0"/>
              <a:t> </a:t>
            </a:r>
            <a:r>
              <a:rPr lang="ru-RU" sz="1600" dirty="0" err="1"/>
              <a:t>қорлар</a:t>
            </a:r>
            <a:endParaRPr lang="ru-RU" sz="1600" dirty="0"/>
          </a:p>
        </p:txBody>
      </p:sp>
      <p:pic>
        <p:nvPicPr>
          <p:cNvPr id="18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961" y="5072050"/>
            <a:ext cx="14390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0"/>
            <a:ext cx="907780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Нормативтік-құқықтық</a:t>
            </a:r>
            <a:r>
              <a:rPr lang="ru-RU" sz="3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құжаттар</a:t>
            </a:r>
            <a:endParaRPr lang="ru-RU" sz="3600" b="1" i="1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14290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“Білім туралы”заңы.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Даму бағдарламасы  2011- 2020 жылдарға арналған  мемлекеттік бағдарламасы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“Тілдер туралы” заңы.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Балалар құқығы туралы конвенция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ҚР мемлекеттік жалпыға міндетті білім беру стандарты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Елбасының Қазақстан халқына жолдауы.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ҚР Еңбек туралы заңы </a:t>
            </a:r>
          </a:p>
          <a:p>
            <a:pPr eaLnBrk="1" hangingPunct="1">
              <a:defRPr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Қазақстан 2050 бағдарламасы </a:t>
            </a: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1785926"/>
            <a:ext cx="32750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Әдістемелік </a:t>
            </a:r>
            <a:endParaRPr lang="kk-KZ" sz="40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kk-KZ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қоржын</a:t>
            </a:r>
            <a:endParaRPr lang="ru-RU" sz="40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85728"/>
            <a:ext cx="478634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Мемлекеттік білім стандарты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Нұсқаулық әдістемелік хат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 бетімен білім алу тақырыптары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 дайындамалары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Ашық сабақтар, семинар баяндамалары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Сабаққа қатысу дәптері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Тәжірибе алмасу жұмыстарының тақырыптары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Шығармашылық топпен жұмыс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кабинетінің даму маниторингі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Дидактикалық кешендер, </a:t>
            </a:r>
            <a:r>
              <a:rPr lang="kk-KZ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флипчарттар.</a:t>
            </a:r>
            <a:endParaRPr lang="kk-KZ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06" y="5697132"/>
            <a:ext cx="928694" cy="116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9" y="1500174"/>
            <a:ext cx="300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материалдары</a:t>
            </a:r>
            <a:endParaRPr lang="ru-RU" sz="3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 бетінше</a:t>
            </a:r>
            <a:r>
              <a:rPr lang="ru-RU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көтеру жоспары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k-KZ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Мұғалімнің іске асыру шеберханасы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Сабаққа жеке </a:t>
            </a: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өзіндік </a:t>
            </a:r>
            <a:r>
              <a:rPr lang="kk-KZ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талдау    </a:t>
            </a:r>
          </a:p>
          <a:p>
            <a:pPr>
              <a:defRPr/>
            </a:pPr>
            <a:r>
              <a:rPr lang="kk-KZ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(самоанализ)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Олимпиада  жұмыстары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Менің әдістемелік жобаларым мен дайындамаларым</a:t>
            </a:r>
          </a:p>
          <a:p>
            <a:pPr>
              <a:buFont typeface="Wingdings" pitchFamily="2" charset="2"/>
              <a:buChar char="v"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Қызықты және құнды ақпараттар мен мәліметтер  (интернеттен )</a:t>
            </a:r>
            <a:endParaRPr lang="kk-KZ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961" y="5072050"/>
            <a:ext cx="14390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7\Pictures\b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0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EFAD-BCB0-4749-AD25-4BB1E4C7377A}" type="slidenum"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>
                <a:defRPr/>
              </a:pPr>
              <a:t>2</a:t>
            </a:fld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286388"/>
            <a:ext cx="27400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71550" y="5589588"/>
            <a:ext cx="799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7425" algn="r"/>
            <a:r>
              <a:rPr lang="ru-RU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9" name="Picture 2" descr="C:\Users\7\Pictures\b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429264"/>
            <a:ext cx="1857356" cy="1428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6314" y="1714488"/>
            <a:ext cx="357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Балқаш қаласының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№8 қазақ орта мектебінің биология пәнінің мұғалімі</a:t>
            </a:r>
            <a:b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Мырзабаева Гүлдария Мұхитбекқызы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4" cstate="print"/>
          <a:srcRect t="24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2066" y="785794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Балқаш қаласының</a:t>
            </a:r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№8 орта мектебінің биология пәнінің мұғалімі</a:t>
            </a:r>
            <a:b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Мырзабаева Гүлдария Мұхитбекқызы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13" name="Picture 2" descr="C:\Users\7\Pictures\bi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02" y="0"/>
            <a:ext cx="1500198" cy="1142984"/>
          </a:xfrm>
          <a:prstGeom prst="rect">
            <a:avLst/>
          </a:prstGeom>
          <a:noFill/>
        </p:spPr>
      </p:pic>
      <p:pic>
        <p:nvPicPr>
          <p:cNvPr id="15" name="Рисунок 14" descr="C:\Users\7\Desktop\гулдария\11 Б\25 мамыр\IMG_8684.JPG"/>
          <p:cNvPicPr/>
          <p:nvPr/>
        </p:nvPicPr>
        <p:blipFill>
          <a:blip r:embed="rId6" cstate="print"/>
          <a:srcRect l="44262" t="26005" r="45483" b="46783"/>
          <a:stretch>
            <a:fillRect/>
          </a:stretch>
        </p:blipFill>
        <p:spPr bwMode="auto">
          <a:xfrm>
            <a:off x="1142976" y="285728"/>
            <a:ext cx="2857520" cy="43577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1571612"/>
            <a:ext cx="33057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4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мірлік </a:t>
            </a:r>
          </a:p>
          <a:p>
            <a:pPr algn="ctr"/>
            <a:r>
              <a:rPr lang="kk-KZ" sz="4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ұстанымым</a:t>
            </a:r>
            <a:endParaRPr lang="ru-RU" sz="4400" b="1" i="1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4857752" y="1000108"/>
            <a:ext cx="4572000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432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>
                <a:solidFill>
                  <a:srgbClr val="0000FF"/>
                </a:solidFill>
                <a:latin typeface="Arno Pro Smbd SmText" pitchFamily="18" charset="0"/>
              </a:rPr>
              <a:t>   </a:t>
            </a:r>
          </a:p>
        </p:txBody>
      </p:sp>
      <p:pic>
        <p:nvPicPr>
          <p:cNvPr id="9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961" y="5072050"/>
            <a:ext cx="14390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4876" y="285728"/>
            <a:ext cx="4429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айтадан</a:t>
            </a:r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айырылып</a:t>
            </a: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өмірге келмейсің,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Барыңды,нәріңді </a:t>
            </a:r>
            <a:endParaRPr lang="en-US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тірлікке бергейсің.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Ғибрат алар артыңа</a:t>
            </a:r>
            <a:endParaRPr lang="en-US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із қалдырсаң. </a:t>
            </a: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ru-RU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бақыт,</a:t>
            </a:r>
            <a:endParaRPr lang="en-US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осыны ұқ,</a:t>
            </a:r>
          </a:p>
          <a:p>
            <a:pPr algn="ctr"/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мәңгілік  өлмейсің.</a:t>
            </a:r>
            <a:endParaRPr lang="kk-KZ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v_kazhdom_zhivjot_uchitel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212" y="2701131"/>
            <a:ext cx="2695575" cy="2085975"/>
          </a:xfrm>
        </p:spPr>
      </p:pic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3" cstate="print"/>
          <a:srcRect t="2417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66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en-US" sz="3600" b="1" i="1" dirty="0" err="1">
                <a:solidFill>
                  <a:srgbClr val="66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err="1">
                <a:solidFill>
                  <a:srgbClr val="66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 педагогикалық</a:t>
            </a:r>
            <a:r>
              <a:rPr lang="ru-RU" sz="3600" b="1" i="1" dirty="0">
                <a:solidFill>
                  <a:srgbClr val="66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660033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rgbClr val="66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ұстанымым</a:t>
            </a:r>
            <a:r>
              <a:rPr lang="ru-RU" sz="3600" b="1" i="1" dirty="0" smtClean="0">
                <a:solidFill>
                  <a:srgbClr val="66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857628"/>
            <a:ext cx="4429156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kk-KZ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961" y="5072050"/>
            <a:ext cx="14390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143372" y="142852"/>
            <a:ext cx="50006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/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Жаңа Қазақстандық Патриотизмнің идеялық негізі</a:t>
            </a:r>
            <a:r>
              <a:rPr lang="ru-RU" sz="2000" i="1" u="sng" dirty="0" smtClean="0">
                <a:solidFill>
                  <a:srgbClr val="0000FF"/>
                </a:solidFill>
              </a:rPr>
              <a:t> осы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мемлекет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құраушы</a:t>
            </a:r>
            <a:r>
              <a:rPr lang="ru-RU" sz="2000" i="1" u="sng" dirty="0" smtClean="0">
                <a:solidFill>
                  <a:srgbClr val="0000FF"/>
                </a:solidFill>
              </a:rPr>
              <a:t>, </a:t>
            </a:r>
            <a:endParaRPr lang="en-US" sz="2000" i="1" u="sng" dirty="0" smtClean="0">
              <a:solidFill>
                <a:srgbClr val="0000FF"/>
              </a:solidFill>
            </a:endParaRPr>
          </a:p>
          <a:p>
            <a:r>
              <a:rPr lang="ru-RU" sz="2000" i="1" u="sng" dirty="0" err="1" smtClean="0">
                <a:solidFill>
                  <a:srgbClr val="800000"/>
                </a:solidFill>
              </a:rPr>
              <a:t>жалпы</a:t>
            </a:r>
            <a:r>
              <a:rPr lang="en-US" sz="2000" i="1" u="sng" dirty="0" smtClean="0">
                <a:solidFill>
                  <a:srgbClr val="800000"/>
                </a:solidFill>
              </a:rPr>
              <a:t>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ұлттық құндылықтар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.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Қазақтың Мәңгілік Ғұмыры</a:t>
            </a:r>
            <a:endParaRPr lang="en-US" sz="2000" i="1" u="sng" dirty="0" smtClean="0">
              <a:solidFill>
                <a:srgbClr val="0000FF"/>
              </a:solidFill>
            </a:endParaRPr>
          </a:p>
          <a:p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ұрпақтың Мәңгілік Болашағын баянды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етуге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арналады</a:t>
            </a:r>
            <a:r>
              <a:rPr lang="ru-RU" sz="2000" i="1" u="sng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2000" i="1" u="sng" dirty="0" err="1" smtClean="0">
                <a:solidFill>
                  <a:srgbClr val="0000FF"/>
                </a:solidFill>
              </a:rPr>
              <a:t>Ендігі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ұрпақ </a:t>
            </a:r>
            <a:r>
              <a:rPr lang="ru-RU" sz="2000" i="1" u="sng" dirty="0" smtClean="0">
                <a:solidFill>
                  <a:srgbClr val="0000FF"/>
                </a:solidFill>
              </a:rPr>
              <a:t>–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Мәңгілік Қазақтың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en-US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660033"/>
                </a:solidFill>
              </a:rPr>
              <a:t>Перзенті</a:t>
            </a:r>
            <a:r>
              <a:rPr lang="ru-RU" sz="2000" i="1" u="sng" dirty="0" smtClean="0">
                <a:solidFill>
                  <a:srgbClr val="660033"/>
                </a:solidFill>
              </a:rPr>
              <a:t>.</a:t>
            </a:r>
            <a:endParaRPr lang="en-US" sz="2000" i="1" u="sng" dirty="0" smtClean="0">
              <a:solidFill>
                <a:srgbClr val="660033"/>
              </a:solidFill>
            </a:endParaRPr>
          </a:p>
          <a:p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Ендеше</a:t>
            </a:r>
            <a:r>
              <a:rPr lang="ru-RU" sz="2000" i="1" u="sng" dirty="0" smtClean="0">
                <a:solidFill>
                  <a:srgbClr val="0000FF"/>
                </a:solidFill>
              </a:rPr>
              <a:t>, </a:t>
            </a:r>
            <a:r>
              <a:rPr lang="ru-RU" sz="2000" i="1" u="sng" dirty="0" err="1" smtClean="0">
                <a:solidFill>
                  <a:srgbClr val="0000FF"/>
                </a:solidFill>
              </a:rPr>
              <a:t>Қазақ Елінің Ұлттық Идеясы</a:t>
            </a:r>
            <a:r>
              <a:rPr lang="ru-RU" sz="2000" i="1" u="sng" dirty="0" smtClean="0">
                <a:solidFill>
                  <a:srgbClr val="0000FF"/>
                </a:solidFill>
              </a:rPr>
              <a:t> –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Мәңгілік </a:t>
            </a:r>
            <a:r>
              <a:rPr lang="ru-RU" sz="2000" i="1" u="sng" dirty="0" smtClean="0">
                <a:solidFill>
                  <a:srgbClr val="800000"/>
                </a:solidFill>
              </a:rPr>
              <a:t>Ел</a:t>
            </a:r>
            <a:r>
              <a:rPr lang="ru-RU" sz="2000" i="1" u="sng" dirty="0" smtClean="0">
                <a:solidFill>
                  <a:srgbClr val="0000FF"/>
                </a:solidFill>
              </a:rPr>
              <a:t>!</a:t>
            </a:r>
            <a:endParaRPr lang="en-US" sz="2000" i="1" u="sng" dirty="0" smtClean="0">
              <a:solidFill>
                <a:srgbClr val="0000FF"/>
              </a:solidFill>
            </a:endParaRPr>
          </a:p>
          <a:p>
            <a:r>
              <a:rPr lang="kk-KZ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Сондықтан оқушылардың білімге деген құштарлығын арттыруда,өскелен ұрпақты</a:t>
            </a:r>
            <a:endParaRPr lang="en-US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i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жан-жақты дамыған тұлға ретінде таныту,тәрбиелеу.</a:t>
            </a:r>
            <a:endParaRPr lang="ru-RU" i="1" u="sng" dirty="0" smtClean="0">
              <a:solidFill>
                <a:srgbClr val="660033"/>
              </a:solidFill>
            </a:endParaRPr>
          </a:p>
          <a:p>
            <a:pPr algn="ctr"/>
            <a:endParaRPr lang="ru-RU" sz="3200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4857760"/>
            <a:ext cx="6000792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2" cstate="print"/>
          <a:srcRect t="24176"/>
          <a:stretch>
            <a:fillRect/>
          </a:stretch>
        </p:blipFill>
        <p:spPr bwMode="auto">
          <a:xfrm>
            <a:off x="0" y="-223444"/>
            <a:ext cx="9144000" cy="7081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961" y="5072050"/>
            <a:ext cx="14390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7\Pictures\b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50" y="-214338"/>
            <a:ext cx="809649" cy="71438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857232"/>
            <a:ext cx="5000660" cy="455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660033"/>
                </a:solidFill>
              </a:rPr>
              <a:t>Туған жылы</a:t>
            </a:r>
            <a:r>
              <a:rPr lang="kk-KZ" i="1" dirty="0" smtClean="0">
                <a:solidFill>
                  <a:srgbClr val="0000FF"/>
                </a:solidFill>
              </a:rPr>
              <a:t>: 27.04.1968 жыл.</a:t>
            </a:r>
            <a:endParaRPr lang="ru-RU" i="1" dirty="0" smtClean="0">
              <a:solidFill>
                <a:srgbClr val="0000FF"/>
              </a:solidFill>
            </a:endParaRPr>
          </a:p>
          <a:p>
            <a:pPr indent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800000"/>
                </a:solidFill>
              </a:rPr>
              <a:t>     Білімі</a:t>
            </a:r>
            <a:r>
              <a:rPr lang="kk-KZ" i="1" dirty="0" smtClean="0">
                <a:solidFill>
                  <a:srgbClr val="0000FF"/>
                </a:solidFill>
              </a:rPr>
              <a:t>: Жоғары</a:t>
            </a:r>
            <a:endParaRPr lang="ru-RU" i="1" dirty="0" smtClean="0">
              <a:solidFill>
                <a:srgbClr val="0000FF"/>
              </a:solidFill>
            </a:endParaRPr>
          </a:p>
          <a:p>
            <a:pPr indent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800000"/>
                </a:solidFill>
              </a:rPr>
              <a:t>     Бітірген оқу орны</a:t>
            </a:r>
            <a:r>
              <a:rPr lang="kk-KZ" i="1" dirty="0" smtClean="0">
                <a:solidFill>
                  <a:srgbClr val="0000FF"/>
                </a:solidFill>
              </a:rPr>
              <a:t>: ДПИ    	жаратылыс-тану фак.</a:t>
            </a:r>
            <a:endParaRPr lang="ru-RU" i="1" dirty="0" smtClean="0">
              <a:solidFill>
                <a:srgbClr val="0000FF"/>
              </a:solidFill>
            </a:endParaRPr>
          </a:p>
          <a:p>
            <a:pPr indent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660033"/>
                </a:solidFill>
              </a:rPr>
              <a:t>    Мамандығы</a:t>
            </a:r>
            <a:r>
              <a:rPr lang="kk-KZ" i="1" dirty="0" smtClean="0">
                <a:solidFill>
                  <a:srgbClr val="0000FF"/>
                </a:solidFill>
              </a:rPr>
              <a:t>: биология   	пәнінің мұғалімі </a:t>
            </a:r>
          </a:p>
          <a:p>
            <a:pPr indent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660033"/>
                </a:solidFill>
              </a:rPr>
              <a:t>    Санаты</a:t>
            </a:r>
            <a:r>
              <a:rPr lang="kk-KZ" i="1" dirty="0" smtClean="0">
                <a:solidFill>
                  <a:srgbClr val="0000FF"/>
                </a:solidFill>
              </a:rPr>
              <a:t>: жоғары </a:t>
            </a:r>
            <a:endParaRPr lang="ru-RU" i="1" dirty="0" smtClean="0">
              <a:solidFill>
                <a:srgbClr val="0000FF"/>
              </a:solidFill>
            </a:endParaRPr>
          </a:p>
          <a:p>
            <a:pPr indent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800000"/>
                </a:solidFill>
              </a:rPr>
              <a:t>    Жұмыс өтілі:</a:t>
            </a:r>
            <a:r>
              <a:rPr lang="ru-RU" i="1" dirty="0" smtClean="0">
                <a:solidFill>
                  <a:srgbClr val="0000FF"/>
                </a:solidFill>
              </a:rPr>
              <a:t>19 </a:t>
            </a:r>
            <a:r>
              <a:rPr lang="ru-RU" i="1" dirty="0" err="1" smtClean="0">
                <a:solidFill>
                  <a:srgbClr val="0000FF"/>
                </a:solidFill>
              </a:rPr>
              <a:t>жыл</a:t>
            </a:r>
            <a:r>
              <a:rPr lang="kk-KZ" i="1" dirty="0" smtClean="0">
                <a:solidFill>
                  <a:srgbClr val="0000FF"/>
                </a:solidFill>
              </a:rPr>
              <a:t>.</a:t>
            </a:r>
            <a:endParaRPr lang="ru-RU" i="1" dirty="0" smtClean="0">
              <a:solidFill>
                <a:srgbClr val="0000FF"/>
              </a:solidFill>
            </a:endParaRPr>
          </a:p>
          <a:p>
            <a:pPr indent="449263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0000FF"/>
                </a:solidFill>
              </a:rPr>
              <a:t> </a:t>
            </a:r>
          </a:p>
          <a:p>
            <a:pPr indent="449263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i="1" dirty="0" smtClean="0">
                <a:solidFill>
                  <a:srgbClr val="0000FF"/>
                </a:solidFill>
              </a:rPr>
              <a:t>2001</a:t>
            </a:r>
            <a:r>
              <a:rPr lang="kk-KZ" i="1" dirty="0" smtClean="0">
                <a:solidFill>
                  <a:srgbClr val="0000FF"/>
                </a:solidFill>
              </a:rPr>
              <a:t>жылдан бастап ЖББ №8орта 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</a:p>
          <a:p>
            <a:pPr indent="449263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i="1" dirty="0" smtClean="0">
                <a:solidFill>
                  <a:srgbClr val="0000FF"/>
                </a:solidFill>
              </a:rPr>
              <a:t>мектепте қызмет етемін.</a:t>
            </a:r>
            <a:endParaRPr lang="kk-KZ" i="1" dirty="0">
              <a:solidFill>
                <a:srgbClr val="0000FF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238500" y="673100"/>
            <a:ext cx="2578100" cy="1803400"/>
          </a:xfrm>
          <a:custGeom>
            <a:avLst/>
            <a:gdLst>
              <a:gd name="connsiteX0" fmla="*/ 1917700 w 2578100"/>
              <a:gd name="connsiteY0" fmla="*/ 1803400 h 1803400"/>
              <a:gd name="connsiteX1" fmla="*/ 1701800 w 2578100"/>
              <a:gd name="connsiteY1" fmla="*/ 1041400 h 1803400"/>
              <a:gd name="connsiteX2" fmla="*/ 2578100 w 2578100"/>
              <a:gd name="connsiteY2" fmla="*/ 12700 h 1803400"/>
              <a:gd name="connsiteX3" fmla="*/ 2578100 w 2578100"/>
              <a:gd name="connsiteY3" fmla="*/ 12700 h 1803400"/>
              <a:gd name="connsiteX4" fmla="*/ 12700 w 2578100"/>
              <a:gd name="connsiteY4" fmla="*/ 25400 h 1803400"/>
              <a:gd name="connsiteX5" fmla="*/ 12700 w 2578100"/>
              <a:gd name="connsiteY5" fmla="*/ 25400 h 1803400"/>
              <a:gd name="connsiteX6" fmla="*/ 12700 w 2578100"/>
              <a:gd name="connsiteY6" fmla="*/ 25400 h 1803400"/>
              <a:gd name="connsiteX7" fmla="*/ 12700 w 2578100"/>
              <a:gd name="connsiteY7" fmla="*/ 25400 h 1803400"/>
              <a:gd name="connsiteX8" fmla="*/ 0 w 2578100"/>
              <a:gd name="connsiteY8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100" h="1803400">
                <a:moveTo>
                  <a:pt x="1917700" y="1803400"/>
                </a:moveTo>
                <a:cubicBezTo>
                  <a:pt x="1754716" y="1571625"/>
                  <a:pt x="1591733" y="1339850"/>
                  <a:pt x="1701800" y="1041400"/>
                </a:cubicBezTo>
                <a:cubicBezTo>
                  <a:pt x="1811867" y="742950"/>
                  <a:pt x="2578100" y="12700"/>
                  <a:pt x="2578100" y="12700"/>
                </a:cubicBezTo>
                <a:lnTo>
                  <a:pt x="2578100" y="12700"/>
                </a:lnTo>
                <a:lnTo>
                  <a:pt x="12700" y="25400"/>
                </a:lnTo>
                <a:lnTo>
                  <a:pt x="12700" y="25400"/>
                </a:lnTo>
                <a:lnTo>
                  <a:pt x="12700" y="25400"/>
                </a:lnTo>
                <a:lnTo>
                  <a:pt x="12700" y="2540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57166"/>
            <a:ext cx="92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701675">
            <a:off x="1017952" y="1869770"/>
            <a:ext cx="292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cap="all" dirty="0" smtClean="0">
                <a:ln w="0"/>
                <a:solidFill>
                  <a:srgbClr val="660033"/>
                </a:solidFill>
                <a:effectLst>
                  <a:reflection blurRad="12700" stA="50000" endPos="50000" dist="5000" dir="5400000" sy="-100000" rotWithShape="0"/>
                </a:effectLst>
              </a:rPr>
              <a:t>Автопортрет</a:t>
            </a:r>
            <a:endParaRPr lang="ru-RU" sz="2800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327400" y="785813"/>
            <a:ext cx="455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7" y="457200"/>
            <a:ext cx="849791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kk-KZ" sz="4000" i="1" dirty="0" smtClean="0">
                <a:latin typeface="Times New Roman(K)" pitchFamily="18" charset="0"/>
              </a:rPr>
              <a:t>Мырзабаева Гулдария Мұхитбекқызы</a:t>
            </a:r>
            <a:endParaRPr lang="ru-RU" sz="4000" i="1" dirty="0" smtClean="0">
              <a:latin typeface="Times New Roman(K)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Pictures\b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643554"/>
            <a:ext cx="1857356" cy="1214446"/>
          </a:xfrm>
          <a:prstGeom prst="rect">
            <a:avLst/>
          </a:prstGeom>
          <a:noFill/>
        </p:spPr>
      </p:pic>
      <p:pic>
        <p:nvPicPr>
          <p:cNvPr id="1027" name="Picture 3" descr="C:\Users\7\Pictures\iCACVL3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68042"/>
            <a:ext cx="9144000" cy="5089958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71472" y="1857364"/>
            <a:ext cx="7235825" cy="5184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Туған жылы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1968</a:t>
            </a:r>
          </a:p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Білімі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жоғары.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Жезқазған педагогикалық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институты</a:t>
            </a:r>
          </a:p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Мамандығы: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география-биология 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мұғалімі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Еңбек өтілімі:18 жыл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Санаты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kk-KZ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жоғары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444625" marR="0" lvl="3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438275" algn="l"/>
              </a:tabLst>
              <a:defRPr/>
            </a:pPr>
            <a:r>
              <a:rPr kumimoji="0" lang="kk-KZ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Награда: Учитель-это призвание! Сертификат “Шебер класс” , Қазақстан Республикасының Қарағанды облыстық білім департаментінің алғыс хаты, Қалалық  оқу бөлімінің Құрмет грамотасы, Алғыс хат Қалалық пән олимпиядасына шәкірттерді дайындауда қосқан үлесі үшін.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2" descr="C:\Users\7\Pictures\b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643578"/>
            <a:ext cx="1571604" cy="1214422"/>
          </a:xfrm>
          <a:prstGeom prst="rect">
            <a:avLst/>
          </a:prstGeom>
          <a:noFill/>
        </p:spPr>
      </p:pic>
      <p:pic>
        <p:nvPicPr>
          <p:cNvPr id="16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5" cstate="print"/>
          <a:srcRect t="24176"/>
          <a:stretch>
            <a:fillRect/>
          </a:stretch>
        </p:blipFill>
        <p:spPr bwMode="auto">
          <a:xfrm>
            <a:off x="0" y="214290"/>
            <a:ext cx="9144000" cy="71437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928926" y="214290"/>
            <a:ext cx="557216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25" lvl="8" indent="-342900">
              <a:lnSpc>
                <a:spcPct val="80000"/>
              </a:lnSpc>
              <a:spcBef>
                <a:spcPct val="20000"/>
              </a:spcBef>
              <a:tabLst>
                <a:tab pos="1438275" algn="l"/>
              </a:tabLst>
              <a:defRPr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856936">
            <a:off x="974942" y="1929431"/>
            <a:ext cx="3162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i="1" dirty="0" smtClean="0">
                <a:latin typeface="Times New Roman(K)" pitchFamily="18" charset="0"/>
              </a:rPr>
              <a:t> </a:t>
            </a:r>
          </a:p>
        </p:txBody>
      </p:sp>
      <p:pic>
        <p:nvPicPr>
          <p:cNvPr id="12" name="Picture 2" descr="C:\Users\7\Pictures\bi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0"/>
            <a:ext cx="1071538" cy="1000108"/>
          </a:xfrm>
          <a:prstGeom prst="rect">
            <a:avLst/>
          </a:prstGeom>
          <a:noFill/>
        </p:spPr>
      </p:pic>
      <p:pic>
        <p:nvPicPr>
          <p:cNvPr id="2050" name="Picture 2" descr="C:\Users\7\Pictures\90833510_0_7ba1f_b515843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616449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21132769">
            <a:off x="1774560" y="1524245"/>
            <a:ext cx="633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kern="10" dirty="0" err="1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Ме</a:t>
            </a:r>
            <a:r>
              <a:rPr lang="en-US" sz="4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en-US" sz="4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те</a:t>
            </a:r>
            <a:r>
              <a:rPr lang="en-US" sz="4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kern="10" dirty="0" err="1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</a:t>
            </a:r>
            <a:r>
              <a:rPr lang="ru-RU" sz="40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4000" dirty="0">
              <a:solidFill>
                <a:srgbClr val="800000"/>
              </a:solidFill>
            </a:endParaRPr>
          </a:p>
        </p:txBody>
      </p:sp>
      <p:pic>
        <p:nvPicPr>
          <p:cNvPr id="21" name="Picture 2" descr="C:\Users\7\Pictures\bi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678" y="0"/>
            <a:ext cx="1357322" cy="114298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rot="21177483">
            <a:off x="2343443" y="1413603"/>
            <a:ext cx="517930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2586038" algn="l"/>
              </a:tabLst>
            </a:pPr>
            <a:r>
              <a:rPr kumimoji="0" lang="kk-KZ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Кәсіптік бағдарға бейімделген, өзгермелі қоғамда бәсекелесуге қабілетті, әлемдік ақпарат жүйелерін қолдана алатын, білікті, экономикалық және ақпараттық өзгермелі қоғамға лайықталған, өз мүддесі мен қызығушылығын қанағаттандыра алатын құзыретті  тұлға тәрбиелеу</a:t>
            </a:r>
            <a:r>
              <a:rPr kumimoji="0" lang="kk-KZ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02" y="5014018"/>
            <a:ext cx="1500198" cy="184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14480" y="2071678"/>
            <a:ext cx="360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0070C0"/>
                </a:solidFill>
                <a:latin typeface="Times New Roman(K)" pitchFamily="18" charset="0"/>
              </a:rPr>
              <a:t>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14348" y="317769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4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" name="Picture 2" descr="C:\Users\7\Pictures\90833510_0_7ba1f_b5158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102899">
            <a:off x="2275474" y="1483291"/>
            <a:ext cx="50332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0000FF"/>
                </a:solidFill>
              </a:rPr>
              <a:t>Әрбір баланың жеке тұлғалық қасиеттерін ашу</a:t>
            </a:r>
            <a:r>
              <a:rPr lang="kk-KZ" i="1" dirty="0" smtClean="0">
                <a:solidFill>
                  <a:srgbClr val="0000FF"/>
                </a:solidFill>
              </a:rPr>
              <a:t>, </a:t>
            </a:r>
            <a:r>
              <a:rPr lang="kk-KZ" i="1" dirty="0" smtClean="0">
                <a:solidFill>
                  <a:srgbClr val="0000FF"/>
                </a:solidFill>
              </a:rPr>
              <a:t>өмірдегі мәнін көрсету арқылы білімге тереңірек ұмтылуына, сондай-ақ ізденісіне, бейімділігіне көмек беру, жағдай туғызу және оған өмір сүру үшін  жаңа рухани күш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kk-KZ" i="1" dirty="0" smtClean="0">
                <a:solidFill>
                  <a:srgbClr val="0000FF"/>
                </a:solidFill>
              </a:rPr>
              <a:t>беру.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241064">
            <a:off x="1563118" y="1847905"/>
            <a:ext cx="6617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</a:t>
            </a:r>
          </a:p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Ғ</a:t>
            </a:r>
          </a:p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</a:t>
            </a:r>
          </a:p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</a:t>
            </a:r>
          </a:p>
          <a:p>
            <a:pPr algn="ctr"/>
            <a:r>
              <a:rPr lang="kk-KZ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7\Pictures\b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239" y="0"/>
            <a:ext cx="1678761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\Pictures\medizinnobelpreis_geht_stammzellenforscher_dna20121008120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7\Pictures\90833510_0_7ba1f_b5158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277621">
            <a:off x="1782368" y="1401900"/>
            <a:ext cx="4834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МАҚСАТЫМ</a:t>
            </a:r>
            <a:endParaRPr lang="ru-RU" sz="3200" b="0" dirty="0">
              <a:solidFill>
                <a:srgbClr val="6600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88953">
            <a:off x="2306840" y="1113288"/>
            <a:ext cx="50902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kk-KZ" i="1" dirty="0" smtClean="0">
                <a:solidFill>
                  <a:srgbClr val="0000FF"/>
                </a:solidFill>
              </a:rPr>
              <a:t>Алған білімдерін талдап, өмірде пайдалануға үйрету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kk-KZ" i="1" dirty="0" smtClean="0">
                <a:solidFill>
                  <a:srgbClr val="0000FF"/>
                </a:solidFill>
              </a:rPr>
              <a:t>Топтасып және ұжымдасып жұмыс істеуге тәрбиелеу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kk-KZ" i="1" dirty="0" smtClean="0">
                <a:solidFill>
                  <a:srgbClr val="0000FF"/>
                </a:solidFill>
              </a:rPr>
              <a:t>Оқушылардың білімге деген қызығушылығын дамыту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kk-KZ" i="1" dirty="0" smtClean="0">
                <a:solidFill>
                  <a:srgbClr val="0000FF"/>
                </a:solidFill>
              </a:rPr>
              <a:t>Оқушыларды өз бетімен білім алуға дағдыландыру.</a:t>
            </a:r>
            <a:endParaRPr lang="kk-KZ" i="1" dirty="0">
              <a:solidFill>
                <a:srgbClr val="0000FF"/>
              </a:solidFill>
            </a:endParaRPr>
          </a:p>
        </p:txBody>
      </p:sp>
      <p:pic>
        <p:nvPicPr>
          <p:cNvPr id="12" name="Picture 2" descr="C:\Users\7\Pictures\b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26" y="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327400" y="785813"/>
            <a:ext cx="455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>
              <a:latin typeface="Times New Roman" pitchFamily="18" charset="0"/>
            </a:endParaRPr>
          </a:p>
        </p:txBody>
      </p:sp>
      <p:pic>
        <p:nvPicPr>
          <p:cNvPr id="1026" name="Picture 2" descr="C:\Users\7\Pictures\b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643554"/>
            <a:ext cx="1857356" cy="1214446"/>
          </a:xfrm>
          <a:prstGeom prst="rect">
            <a:avLst/>
          </a:prstGeom>
          <a:noFill/>
        </p:spPr>
      </p:pic>
      <p:pic>
        <p:nvPicPr>
          <p:cNvPr id="9" name="Picture 2" descr="C:\Users\7\Pictures\b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643578"/>
            <a:ext cx="1571604" cy="121442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928926" y="214290"/>
            <a:ext cx="557216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25" lvl="8" indent="-342900">
              <a:lnSpc>
                <a:spcPct val="80000"/>
              </a:lnSpc>
              <a:spcBef>
                <a:spcPct val="20000"/>
              </a:spcBef>
              <a:tabLst>
                <a:tab pos="1438275" algn="l"/>
              </a:tabLst>
              <a:defRPr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856936">
            <a:off x="974942" y="1929431"/>
            <a:ext cx="3162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i="1" dirty="0" smtClean="0">
                <a:latin typeface="Times New Roman(K)" pitchFamily="18" charset="0"/>
              </a:rPr>
              <a:t> </a:t>
            </a:r>
          </a:p>
        </p:txBody>
      </p:sp>
      <p:pic>
        <p:nvPicPr>
          <p:cNvPr id="12" name="Picture 2" descr="C:\Users\7\Pictures\b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1071538" cy="1000108"/>
          </a:xfrm>
          <a:prstGeom prst="rect">
            <a:avLst/>
          </a:prstGeom>
          <a:noFill/>
        </p:spPr>
      </p:pic>
      <p:pic>
        <p:nvPicPr>
          <p:cNvPr id="2050" name="Picture 2" descr="C:\Users\7\Pictures\90833510_0_7ba1f_b515843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 rot="21122407">
            <a:off x="2337779" y="1236183"/>
            <a:ext cx="4920833" cy="3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Балалардың жеке ерекшеліктерін анықтау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-Шығармашылық қабілеттерін арттыру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-Ғылыми жобаларға тарту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-Өз бетімен жұмыс жасауға үйрету</a:t>
            </a:r>
            <a:endParaRPr lang="ru-RU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7\Pictures\bi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16" y="0"/>
            <a:ext cx="1285884" cy="121442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 rot="21235406" flipH="1">
            <a:off x="1809724" y="1298930"/>
            <a:ext cx="523891" cy="432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40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40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40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kk-KZ" sz="32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ТІМ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0350"/>
            <a:ext cx="1116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Pictures\medizinnobelpreis_geht_stammzellenforscher_dna20121008120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4" cstate="print"/>
          <a:srcRect t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WordArt 3"/>
          <p:cNvSpPr>
            <a:spLocks noChangeArrowheads="1" noChangeShapeType="1" noTextEdit="1"/>
          </p:cNvSpPr>
          <p:nvPr/>
        </p:nvSpPr>
        <p:spPr bwMode="auto">
          <a:xfrm>
            <a:off x="1214414" y="1714488"/>
            <a:ext cx="2714644" cy="107157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00" kern="10" dirty="0" err="1">
                <a:solidFill>
                  <a:srgbClr val="660033"/>
                </a:solidFill>
                <a:latin typeface="Times New Roman"/>
                <a:cs typeface="Times New Roman"/>
              </a:rPr>
              <a:t>Мазмұны</a:t>
            </a:r>
            <a:endParaRPr lang="ru-RU" sz="3300" kern="10" dirty="0">
              <a:solidFill>
                <a:srgbClr val="660033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3929305" y="2357430"/>
            <a:ext cx="5214695" cy="3857652"/>
            <a:chOff x="-569" y="1162"/>
            <a:chExt cx="6637" cy="2884"/>
          </a:xfrm>
          <a:solidFill>
            <a:srgbClr val="CCFFFF"/>
          </a:solidFill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-569" y="3565"/>
              <a:ext cx="1445" cy="48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kk-KZ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Білу</a:t>
              </a:r>
              <a:endParaRPr lang="ru-RU" sz="2200" dirty="0">
                <a:solidFill>
                  <a:srgbClr val="0000FF"/>
                </a:solidFill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704" y="3085"/>
              <a:ext cx="1469" cy="47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kk-KZ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Түсіну</a:t>
              </a:r>
              <a:endParaRPr lang="ru-RU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613" y="2591"/>
              <a:ext cx="1554" cy="48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endParaRPr lang="kk-KZ" sz="1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5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Қолдану</a:t>
              </a:r>
              <a:endParaRPr lang="ru-RU" sz="1500" dirty="0">
                <a:solidFill>
                  <a:srgbClr val="0000FF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249" y="2123"/>
              <a:ext cx="1850" cy="48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kk-KZ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Талдау</a:t>
              </a:r>
              <a:endParaRPr lang="ru-RU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431" y="1643"/>
              <a:ext cx="1637" cy="47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kk-KZ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Топтау</a:t>
              </a:r>
              <a:endParaRPr lang="ru-RU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250" y="1162"/>
              <a:ext cx="1818" cy="48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algn="ctr">
                <a:defRPr/>
              </a:pPr>
              <a:r>
                <a:rPr lang="kk-KZ" sz="15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Білімді бағалау</a:t>
              </a:r>
              <a:endParaRPr lang="ru-RU" sz="1500" dirty="0">
                <a:solidFill>
                  <a:srgbClr val="0000FF"/>
                </a:solidFill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V="1">
              <a:off x="1239" y="3565"/>
              <a:ext cx="0" cy="481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V="1">
              <a:off x="2173" y="3085"/>
              <a:ext cx="0" cy="476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3167" y="2604"/>
              <a:ext cx="0" cy="480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4099" y="2123"/>
              <a:ext cx="0" cy="481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5094" y="1643"/>
              <a:ext cx="0" cy="476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" name="Picture 6" descr="http://biostrov.ru/wp-content/uploads/2011/04/%D1%83%D1%80%D0%BE%D0%BA%D0%B8-%D0%B1%D0%B8%D0%BE%D0%BB%D0%BE%D0%B3%D0%B8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480"/>
            <a:ext cx="2105767" cy="1262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40" y="5072050"/>
            <a:ext cx="14287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Users\7\Pictures\bi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0"/>
            <a:ext cx="785786" cy="6548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0350"/>
            <a:ext cx="1116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Pictures\medizinnobelpreis_geht_stammzellenforscher_dna20121008120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http://dist-tutor.info/file.php/203/risunki/index.jpg"/>
          <p:cNvPicPr>
            <a:picLocks noChangeAspect="1" noChangeArrowheads="1"/>
          </p:cNvPicPr>
          <p:nvPr/>
        </p:nvPicPr>
        <p:blipFill>
          <a:blip r:embed="rId4" cstate="print"/>
          <a:srcRect t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Oval 15"/>
          <p:cNvSpPr txBox="1">
            <a:spLocks noChangeArrowheads="1"/>
          </p:cNvSpPr>
          <p:nvPr/>
        </p:nvSpPr>
        <p:spPr bwMode="auto">
          <a:xfrm>
            <a:off x="4429124" y="2357430"/>
            <a:ext cx="2222514" cy="1488292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30" tIns="45716" rIns="91430" bIns="45716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0">
              <a:lnSpc>
                <a:spcPct val="93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Оқыту технологияларының</a:t>
            </a:r>
          </a:p>
          <a:p>
            <a:pPr marL="0" marR="0" lvl="0" indent="0" algn="ctr" defTabSz="914400" rtl="0" eaLnBrk="1" fontAlgn="auto" latinLnBrk="0" hangingPunct="0">
              <a:lnSpc>
                <a:spcPct val="93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түрлері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358082" y="428604"/>
            <a:ext cx="1481676" cy="14287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1200" b="1" dirty="0">
                <a:solidFill>
                  <a:srgbClr val="FF0000"/>
                </a:solidFill>
                <a:latin typeface="Arial" charset="0"/>
              </a:rPr>
              <a:t>Оқу материалдарын тірек белгілерімен оқыту технологиясы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7715272" y="2214554"/>
            <a:ext cx="1481676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1300" b="1" dirty="0">
                <a:solidFill>
                  <a:srgbClr val="FF0000"/>
                </a:solidFill>
                <a:latin typeface="Arial" charset="0"/>
              </a:rPr>
              <a:t>Модуль</a:t>
            </a: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kk-KZ" sz="1300" b="1" dirty="0">
                <a:solidFill>
                  <a:srgbClr val="FF0000"/>
                </a:solidFill>
                <a:latin typeface="Arial" charset="0"/>
              </a:rPr>
              <a:t>бойынша  оқыту технологиясы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3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7500959" y="4071942"/>
            <a:ext cx="1428760" cy="10715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1300" b="1" dirty="0">
                <a:solidFill>
                  <a:srgbClr val="FF0000"/>
                </a:solidFill>
                <a:latin typeface="Arial" charset="0"/>
              </a:rPr>
              <a:t>Өзін - өзі дамыту технологиясы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4643438" y="4857760"/>
            <a:ext cx="1693344" cy="14882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1300" b="1" dirty="0">
                <a:solidFill>
                  <a:srgbClr val="FF0000"/>
                </a:solidFill>
                <a:latin typeface="Arial" charset="0"/>
              </a:rPr>
              <a:t>Дәстүрлі оқыту технологиясы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643438" y="285728"/>
            <a:ext cx="1534593" cy="14287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1300" b="1" dirty="0">
                <a:solidFill>
                  <a:srgbClr val="FF0000"/>
                </a:solidFill>
                <a:latin typeface="Arial" charset="0"/>
              </a:rPr>
              <a:t>Блум таксономиясы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5715008" y="4214818"/>
            <a:ext cx="52917" cy="53578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6858016" y="1643050"/>
            <a:ext cx="582087" cy="7143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7358082" y="2928933"/>
            <a:ext cx="336949" cy="595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143768" y="3857628"/>
            <a:ext cx="423336" cy="4167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28662" y="1214422"/>
            <a:ext cx="3286148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Сабақ барысында </a:t>
            </a:r>
            <a:endParaRPr lang="kk-KZ" sz="32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қолданылатын </a:t>
            </a:r>
            <a:endParaRPr lang="kk-KZ" sz="3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технологиялар </a:t>
            </a:r>
            <a:endParaRPr lang="kk-KZ" sz="32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sz="3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C:\Documents and Settings\User\Рабочий стол\НУРГУЛЬ\Информатика\760171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286388"/>
            <a:ext cx="171448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Users\7\Pictures\bi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9258" y="0"/>
            <a:ext cx="734742" cy="571480"/>
          </a:xfrm>
          <a:prstGeom prst="rect">
            <a:avLst/>
          </a:prstGeom>
          <a:noFill/>
        </p:spPr>
      </p:pic>
      <p:sp>
        <p:nvSpPr>
          <p:cNvPr id="32" name="Line 29"/>
          <p:cNvSpPr>
            <a:spLocks noChangeShapeType="1"/>
          </p:cNvSpPr>
          <p:nvPr/>
        </p:nvSpPr>
        <p:spPr bwMode="auto">
          <a:xfrm flipH="1" flipV="1">
            <a:off x="5474975" y="1785926"/>
            <a:ext cx="45719" cy="5000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902</TotalTime>
  <Words>681</Words>
  <Application>Microsoft PowerPoint</Application>
  <PresentationFormat>Экран 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Мұғалім портфолиосы</vt:lpstr>
      <vt:lpstr>Слайд 2</vt:lpstr>
      <vt:lpstr>Слайд 3</vt:lpstr>
      <vt:lpstr>Мырзабаева Гулдария Мұхитбекқызы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Мұғалім портфолиосы</dc:title>
  <dc:creator>7</dc:creator>
  <cp:lastModifiedBy>7</cp:lastModifiedBy>
  <cp:revision>84</cp:revision>
  <dcterms:created xsi:type="dcterms:W3CDTF">2014-10-13T05:10:55Z</dcterms:created>
  <dcterms:modified xsi:type="dcterms:W3CDTF">2014-10-29T04:30:50Z</dcterms:modified>
</cp:coreProperties>
</file>