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Лист1!$F$3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Лист1!$E$4:$E$10</c:f>
              <c:strCache>
                <c:ptCount val="7"/>
                <c:pt idx="0">
                  <c:v>Қаз тілі</c:v>
                </c:pt>
                <c:pt idx="1">
                  <c:v>орыс тілі</c:v>
                </c:pt>
                <c:pt idx="2">
                  <c:v>тарих </c:v>
                </c:pt>
                <c:pt idx="3">
                  <c:v>матем</c:v>
                </c:pt>
                <c:pt idx="4">
                  <c:v>физика</c:v>
                </c:pt>
                <c:pt idx="5">
                  <c:v>биология </c:v>
                </c:pt>
                <c:pt idx="6">
                  <c:v>әдебиет </c:v>
                </c:pt>
              </c:strCache>
            </c:strRef>
          </c:cat>
          <c:val>
            <c:numRef>
              <c:f>Лист1!$F$4:$F$10</c:f>
              <c:numCache>
                <c:formatCode>General</c:formatCode>
                <c:ptCount val="7"/>
                <c:pt idx="0">
                  <c:v>20.6</c:v>
                </c:pt>
                <c:pt idx="1">
                  <c:v>14</c:v>
                </c:pt>
                <c:pt idx="2">
                  <c:v>18</c:v>
                </c:pt>
                <c:pt idx="3">
                  <c:v>7</c:v>
                </c:pt>
                <c:pt idx="4">
                  <c:v>9.6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Лист1!$G$3</c:f>
              <c:strCache>
                <c:ptCount val="1"/>
                <c:pt idx="0">
                  <c:v>2012</c:v>
                </c:pt>
              </c:strCache>
            </c:strRef>
          </c:tx>
          <c:cat>
            <c:strRef>
              <c:f>Лист1!$E$4:$E$10</c:f>
              <c:strCache>
                <c:ptCount val="7"/>
                <c:pt idx="0">
                  <c:v>Қаз тілі</c:v>
                </c:pt>
                <c:pt idx="1">
                  <c:v>орыс тілі</c:v>
                </c:pt>
                <c:pt idx="2">
                  <c:v>тарих </c:v>
                </c:pt>
                <c:pt idx="3">
                  <c:v>матем</c:v>
                </c:pt>
                <c:pt idx="4">
                  <c:v>физика</c:v>
                </c:pt>
                <c:pt idx="5">
                  <c:v>биология </c:v>
                </c:pt>
                <c:pt idx="6">
                  <c:v>әдебиет </c:v>
                </c:pt>
              </c:strCache>
            </c:strRef>
          </c:cat>
          <c:val>
            <c:numRef>
              <c:f>Лист1!$G$4:$G$10</c:f>
              <c:numCache>
                <c:formatCode>General</c:formatCode>
                <c:ptCount val="7"/>
                <c:pt idx="0">
                  <c:v>17</c:v>
                </c:pt>
                <c:pt idx="1">
                  <c:v>14.5</c:v>
                </c:pt>
                <c:pt idx="2">
                  <c:v>14</c:v>
                </c:pt>
                <c:pt idx="3">
                  <c:v>7.5</c:v>
                </c:pt>
                <c:pt idx="4">
                  <c:v>15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Лист1!$H$3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Лист1!$E$4:$E$10</c:f>
              <c:strCache>
                <c:ptCount val="7"/>
                <c:pt idx="0">
                  <c:v>Қаз тілі</c:v>
                </c:pt>
                <c:pt idx="1">
                  <c:v>орыс тілі</c:v>
                </c:pt>
                <c:pt idx="2">
                  <c:v>тарих </c:v>
                </c:pt>
                <c:pt idx="3">
                  <c:v>матем</c:v>
                </c:pt>
                <c:pt idx="4">
                  <c:v>физика</c:v>
                </c:pt>
                <c:pt idx="5">
                  <c:v>биология </c:v>
                </c:pt>
                <c:pt idx="6">
                  <c:v>әдебиет </c:v>
                </c:pt>
              </c:strCache>
            </c:strRef>
          </c:cat>
          <c:val>
            <c:numRef>
              <c:f>Лист1!$H$4:$H$10</c:f>
              <c:numCache>
                <c:formatCode>General</c:formatCode>
                <c:ptCount val="7"/>
                <c:pt idx="0">
                  <c:v>16.75</c:v>
                </c:pt>
                <c:pt idx="1">
                  <c:v>14.5</c:v>
                </c:pt>
                <c:pt idx="2">
                  <c:v>13.5</c:v>
                </c:pt>
                <c:pt idx="3">
                  <c:v>11</c:v>
                </c:pt>
                <c:pt idx="4">
                  <c:v>13</c:v>
                </c:pt>
                <c:pt idx="5">
                  <c:v>11.5</c:v>
                </c:pt>
                <c:pt idx="6">
                  <c:v>11</c:v>
                </c:pt>
              </c:numCache>
            </c:numRef>
          </c:val>
        </c:ser>
        <c:dLbls/>
        <c:axId val="82176640"/>
        <c:axId val="82256256"/>
      </c:barChart>
      <c:catAx>
        <c:axId val="82176640"/>
        <c:scaling>
          <c:orientation val="minMax"/>
        </c:scaling>
        <c:axPos val="b"/>
        <c:tickLblPos val="nextTo"/>
        <c:crossAx val="82256256"/>
        <c:crosses val="autoZero"/>
        <c:auto val="1"/>
        <c:lblAlgn val="ctr"/>
        <c:lblOffset val="100"/>
      </c:catAx>
      <c:valAx>
        <c:axId val="82256256"/>
        <c:scaling>
          <c:orientation val="minMax"/>
        </c:scaling>
        <c:axPos val="l"/>
        <c:majorGridlines/>
        <c:numFmt formatCode="General" sourceLinked="1"/>
        <c:tickLblPos val="nextTo"/>
        <c:crossAx val="82176640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Лист1!$F$3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Лист1!$E$4:$E$10</c:f>
              <c:strCache>
                <c:ptCount val="7"/>
                <c:pt idx="0">
                  <c:v>Қаз тілі</c:v>
                </c:pt>
                <c:pt idx="1">
                  <c:v>орыс тілі</c:v>
                </c:pt>
                <c:pt idx="2">
                  <c:v>тарих </c:v>
                </c:pt>
                <c:pt idx="3">
                  <c:v>матем</c:v>
                </c:pt>
                <c:pt idx="4">
                  <c:v>физика</c:v>
                </c:pt>
                <c:pt idx="5">
                  <c:v>биология </c:v>
                </c:pt>
                <c:pt idx="6">
                  <c:v>әдебиет </c:v>
                </c:pt>
              </c:strCache>
            </c:strRef>
          </c:cat>
          <c:val>
            <c:numRef>
              <c:f>Лист1!$F$4:$F$10</c:f>
              <c:numCache>
                <c:formatCode>General</c:formatCode>
                <c:ptCount val="7"/>
                <c:pt idx="0">
                  <c:v>100</c:v>
                </c:pt>
                <c:pt idx="1">
                  <c:v>66.599999999999994</c:v>
                </c:pt>
                <c:pt idx="2">
                  <c:v>100</c:v>
                </c:pt>
                <c:pt idx="3">
                  <c:v>33.300000000000011</c:v>
                </c:pt>
                <c:pt idx="4">
                  <c:v>33.300000000000011</c:v>
                </c:pt>
              </c:numCache>
            </c:numRef>
          </c:val>
        </c:ser>
        <c:ser>
          <c:idx val="1"/>
          <c:order val="1"/>
          <c:tx>
            <c:strRef>
              <c:f>Лист1!$G$3</c:f>
              <c:strCache>
                <c:ptCount val="1"/>
                <c:pt idx="0">
                  <c:v>2012</c:v>
                </c:pt>
              </c:strCache>
            </c:strRef>
          </c:tx>
          <c:cat>
            <c:strRef>
              <c:f>Лист1!$E$4:$E$10</c:f>
              <c:strCache>
                <c:ptCount val="7"/>
                <c:pt idx="0">
                  <c:v>Қаз тілі</c:v>
                </c:pt>
                <c:pt idx="1">
                  <c:v>орыс тілі</c:v>
                </c:pt>
                <c:pt idx="2">
                  <c:v>тарих </c:v>
                </c:pt>
                <c:pt idx="3">
                  <c:v>матем</c:v>
                </c:pt>
                <c:pt idx="4">
                  <c:v>физика</c:v>
                </c:pt>
                <c:pt idx="5">
                  <c:v>биология </c:v>
                </c:pt>
                <c:pt idx="6">
                  <c:v>әдебиет </c:v>
                </c:pt>
              </c:strCache>
            </c:strRef>
          </c:cat>
          <c:val>
            <c:numRef>
              <c:f>Лист1!$G$4:$G$10</c:f>
              <c:numCache>
                <c:formatCode>General</c:formatCode>
                <c:ptCount val="7"/>
                <c:pt idx="0">
                  <c:v>100</c:v>
                </c:pt>
                <c:pt idx="1">
                  <c:v>100</c:v>
                </c:pt>
                <c:pt idx="2">
                  <c:v>50</c:v>
                </c:pt>
                <c:pt idx="3">
                  <c:v>0</c:v>
                </c:pt>
                <c:pt idx="4">
                  <c:v>50</c:v>
                </c:pt>
              </c:numCache>
            </c:numRef>
          </c:val>
        </c:ser>
        <c:ser>
          <c:idx val="2"/>
          <c:order val="2"/>
          <c:tx>
            <c:strRef>
              <c:f>Лист1!$H$3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Лист1!$E$4:$E$10</c:f>
              <c:strCache>
                <c:ptCount val="7"/>
                <c:pt idx="0">
                  <c:v>Қаз тілі</c:v>
                </c:pt>
                <c:pt idx="1">
                  <c:v>орыс тілі</c:v>
                </c:pt>
                <c:pt idx="2">
                  <c:v>тарих </c:v>
                </c:pt>
                <c:pt idx="3">
                  <c:v>матем</c:v>
                </c:pt>
                <c:pt idx="4">
                  <c:v>физика</c:v>
                </c:pt>
                <c:pt idx="5">
                  <c:v>биология </c:v>
                </c:pt>
                <c:pt idx="6">
                  <c:v>әдебиет </c:v>
                </c:pt>
              </c:strCache>
            </c:strRef>
          </c:cat>
          <c:val>
            <c:numRef>
              <c:f>Лист1!$H$4:$H$10</c:f>
              <c:numCache>
                <c:formatCode>General</c:formatCode>
                <c:ptCount val="7"/>
                <c:pt idx="0">
                  <c:v>75</c:v>
                </c:pt>
                <c:pt idx="1">
                  <c:v>75</c:v>
                </c:pt>
                <c:pt idx="2">
                  <c:v>75</c:v>
                </c:pt>
                <c:pt idx="3">
                  <c:v>50</c:v>
                </c:pt>
                <c:pt idx="4">
                  <c:v>100</c:v>
                </c:pt>
                <c:pt idx="5">
                  <c:v>50</c:v>
                </c:pt>
                <c:pt idx="6">
                  <c:v>0</c:v>
                </c:pt>
              </c:numCache>
            </c:numRef>
          </c:val>
        </c:ser>
        <c:dLbls/>
        <c:axId val="82303616"/>
        <c:axId val="82309504"/>
      </c:barChart>
      <c:catAx>
        <c:axId val="82303616"/>
        <c:scaling>
          <c:orientation val="minMax"/>
        </c:scaling>
        <c:axPos val="b"/>
        <c:tickLblPos val="nextTo"/>
        <c:crossAx val="82309504"/>
        <c:crosses val="autoZero"/>
        <c:auto val="1"/>
        <c:lblAlgn val="ctr"/>
        <c:lblOffset val="100"/>
      </c:catAx>
      <c:valAx>
        <c:axId val="82309504"/>
        <c:scaling>
          <c:orientation val="minMax"/>
        </c:scaling>
        <c:axPos val="l"/>
        <c:majorGridlines/>
        <c:numFmt formatCode="General" sourceLinked="1"/>
        <c:tickLblPos val="nextTo"/>
        <c:crossAx val="82303616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17.06.2013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17.06.2013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17.06.2013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14767319"/>
              </p:ext>
            </p:extLst>
          </p:nvPr>
        </p:nvGraphicFramePr>
        <p:xfrm>
          <a:off x="0" y="0"/>
          <a:ext cx="9144000" cy="68204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61474"/>
                <a:gridCol w="1684422"/>
                <a:gridCol w="962526"/>
                <a:gridCol w="1555678"/>
                <a:gridCol w="1306286"/>
                <a:gridCol w="998890"/>
                <a:gridCol w="931748"/>
                <a:gridCol w="1142976"/>
              </a:tblGrid>
              <a:tr h="1038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Аты -жөні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Барлы</a:t>
                      </a:r>
                      <a:endParaRPr lang="en-US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ғы 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Қазақ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тілі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Орыс 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тілі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Қазақ</a:t>
                      </a:r>
                      <a:endParaRPr lang="en-US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стан </a:t>
                      </a: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тарихы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</a:t>
                      </a:r>
                      <a:r>
                        <a:rPr lang="kk-KZ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en-US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тика 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Таңдау пәні 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116" marR="58116" marT="0" marB="0"/>
                </a:tc>
              </a:tr>
              <a:tr h="527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Жұмаш Ә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72/58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16/4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14/4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16/4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10/3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 16/4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116" marR="58116" marT="0" marB="0"/>
                </a:tc>
              </a:tr>
              <a:tr h="527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Серікбек Қ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56/47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13/3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9/3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14/4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9/3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Әде-т 11/3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116" marR="58116" marT="0" marB="0"/>
                </a:tc>
              </a:tr>
              <a:tr h="527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Спабекова Қ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79/60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20/4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19/5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14/4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13/4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 13/4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116" marR="58116" marT="0" marB="0"/>
                </a:tc>
              </a:tr>
              <a:tr h="527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Қанаят Б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63/47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18/4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16/4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10/3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12/4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 7/3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116" marR="58116" marT="0" marB="0"/>
                </a:tc>
              </a:tr>
              <a:tr h="14943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</a:t>
                      </a: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Мұғалім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Асылбекова М.С</a:t>
                      </a:r>
                      <a:endParaRPr lang="ru-RU" sz="14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Аманжолова К.Б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Шолакова </a:t>
                      </a: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Л.Б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Ахметова Қ.Ж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Садуов Б.Е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Асылбекова М.С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Серикова Э.З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116" marR="58116" marT="0" marB="0"/>
                </a:tc>
              </a:tr>
              <a:tr h="527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</a:rPr>
                        <a:t>Жалпы </a:t>
                      </a:r>
                      <a:r>
                        <a:rPr lang="ru-RU" sz="1600">
                          <a:effectLst/>
                        </a:rPr>
                        <a:t> балл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</a:rPr>
                        <a:t>270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</a:rPr>
                        <a:t>67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</a:rPr>
                        <a:t>58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</a:rPr>
                        <a:t>54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</a:rPr>
                        <a:t>44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16" marR="58116" marT="0" marB="0"/>
                </a:tc>
              </a:tr>
              <a:tr h="527675"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16" marR="58116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</a:rPr>
                        <a:t>Орта </a:t>
                      </a:r>
                      <a:r>
                        <a:rPr lang="ru-RU" sz="1600">
                          <a:effectLst/>
                        </a:rPr>
                        <a:t>балл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</a:rPr>
                        <a:t>67,5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</a:rPr>
                        <a:t>16,75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</a:rPr>
                        <a:t>14,5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</a:rPr>
                        <a:t>13,5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</a:rPr>
                        <a:t>11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16" marR="58116" marT="0" marB="0"/>
                </a:tc>
              </a:tr>
              <a:tr h="10553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</a:rPr>
                        <a:t>Білім сапасы </a:t>
                      </a:r>
                      <a:endParaRPr lang="ru-RU" sz="1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</a:rPr>
                        <a:t>25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</a:rPr>
                        <a:t>75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</a:rPr>
                        <a:t>75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</a:rPr>
                        <a:t>50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</a:rPr>
                        <a:t>50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16" marR="58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</a:rPr>
                        <a:t>Био-50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</a:rPr>
                        <a:t>Физика-100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</a:rPr>
                        <a:t>Әдеб-0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16" marR="5811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399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260648"/>
            <a:ext cx="8352928" cy="5976664"/>
          </a:xfrm>
        </p:spPr>
        <p:txBody>
          <a:bodyPr/>
          <a:lstStyle/>
          <a:p>
            <a:pPr marL="45720" indent="0" algn="ctr">
              <a:buNone/>
            </a:pPr>
            <a:r>
              <a:rPr lang="kk-KZ" b="1" dirty="0"/>
              <a:t>Соңғы 3 жылдағы  пән бойынша орта балл көрсеткішінің салыстырмалы сараптамасы  </a:t>
            </a:r>
            <a:endParaRPr lang="ru-RU" dirty="0"/>
          </a:p>
          <a:p>
            <a:pPr marL="45720" indent="0" algn="ctr">
              <a:buNone/>
            </a:pP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682942" y="1214437"/>
          <a:ext cx="7778115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5839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8064896" cy="1185312"/>
          </a:xfrm>
        </p:spPr>
        <p:txBody>
          <a:bodyPr/>
          <a:lstStyle/>
          <a:p>
            <a:pPr marL="45720" indent="0" algn="ctr">
              <a:buNone/>
            </a:pPr>
            <a:r>
              <a:rPr lang="kk-KZ" b="1" dirty="0"/>
              <a:t>Соңғы 3 жылдағы  пән бойынша білім сапасының  салыстырмалы сараптамасы  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3767621098"/>
              </p:ext>
            </p:extLst>
          </p:nvPr>
        </p:nvGraphicFramePr>
        <p:xfrm>
          <a:off x="683568" y="1556792"/>
          <a:ext cx="7979419" cy="4555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3772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7848872" cy="347472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kk-KZ" b="1" dirty="0" smtClean="0"/>
              <a:t>Туындаған проблемалар:</a:t>
            </a:r>
          </a:p>
          <a:p>
            <a:r>
              <a:rPr lang="kk-KZ" dirty="0" smtClean="0"/>
              <a:t>Мектеп бойынша орташа баллдың 0,5 пайызға түсуі</a:t>
            </a:r>
          </a:p>
          <a:p>
            <a:r>
              <a:rPr lang="kk-KZ" dirty="0" smtClean="0"/>
              <a:t>Қазақ тілі, орыс тілі пәндерінен білім сапасының түсуі</a:t>
            </a:r>
          </a:p>
          <a:p>
            <a:r>
              <a:rPr lang="kk-KZ" dirty="0" smtClean="0"/>
              <a:t>Қазақстан тарихы, физика пәндерінен орташа баллдың түсуі</a:t>
            </a:r>
          </a:p>
          <a:p>
            <a:r>
              <a:rPr lang="kk-KZ" dirty="0" smtClean="0"/>
              <a:t>2 оқушының негізгі деңгейге жетпей, 50 ұпайдан төмен балл жинауы</a:t>
            </a:r>
          </a:p>
          <a:p>
            <a:r>
              <a:rPr lang="kk-KZ" dirty="0" smtClean="0"/>
              <a:t>Қазақстан тарихы , биология пәндерінен оқу екпіндісі Қанаят Балнұрдың өз бағаларын ақтамауы </a:t>
            </a:r>
          </a:p>
          <a:p>
            <a:endParaRPr lang="kk-KZ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8550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113</TotalTime>
  <Words>154</Words>
  <Application>Microsoft Office PowerPoint</Application>
  <PresentationFormat>Экран (4:3)</PresentationFormat>
  <Paragraphs>97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Воздушный поток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ww</cp:lastModifiedBy>
  <cp:revision>5</cp:revision>
  <dcterms:modified xsi:type="dcterms:W3CDTF">2013-06-17T07:35:06Z</dcterms:modified>
</cp:coreProperties>
</file>